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1" r:id="rId2"/>
    <p:sldId id="366" r:id="rId3"/>
    <p:sldId id="367" r:id="rId4"/>
    <p:sldId id="355" r:id="rId5"/>
    <p:sldId id="356" r:id="rId6"/>
    <p:sldId id="357" r:id="rId7"/>
    <p:sldId id="358" r:id="rId8"/>
    <p:sldId id="360" r:id="rId9"/>
    <p:sldId id="362" r:id="rId10"/>
    <p:sldId id="364" r:id="rId11"/>
    <p:sldId id="365" r:id="rId12"/>
    <p:sldId id="293" r:id="rId13"/>
    <p:sldId id="339" r:id="rId14"/>
    <p:sldId id="340" r:id="rId15"/>
    <p:sldId id="341" r:id="rId16"/>
    <p:sldId id="342" r:id="rId17"/>
    <p:sldId id="343" r:id="rId18"/>
    <p:sldId id="344" r:id="rId19"/>
    <p:sldId id="345" r:id="rId20"/>
    <p:sldId id="346" r:id="rId21"/>
    <p:sldId id="347" r:id="rId22"/>
    <p:sldId id="353" r:id="rId23"/>
    <p:sldId id="348" r:id="rId24"/>
    <p:sldId id="352" r:id="rId25"/>
    <p:sldId id="297" r:id="rId26"/>
    <p:sldId id="303" r:id="rId27"/>
    <p:sldId id="298" r:id="rId28"/>
    <p:sldId id="299" r:id="rId29"/>
    <p:sldId id="308" r:id="rId30"/>
    <p:sldId id="309" r:id="rId31"/>
    <p:sldId id="310" r:id="rId32"/>
    <p:sldId id="311" r:id="rId33"/>
    <p:sldId id="312" r:id="rId34"/>
    <p:sldId id="313" r:id="rId35"/>
    <p:sldId id="314" r:id="rId36"/>
    <p:sldId id="315" r:id="rId37"/>
    <p:sldId id="316" r:id="rId38"/>
    <p:sldId id="354" r:id="rId39"/>
    <p:sldId id="300" r:id="rId40"/>
    <p:sldId id="302" r:id="rId41"/>
    <p:sldId id="301" r:id="rId42"/>
    <p:sldId id="304" r:id="rId43"/>
    <p:sldId id="306" r:id="rId44"/>
    <p:sldId id="307" r:id="rId45"/>
    <p:sldId id="338" r:id="rId46"/>
    <p:sldId id="337" r:id="rId47"/>
    <p:sldId id="336" r:id="rId48"/>
    <p:sldId id="335" r:id="rId49"/>
    <p:sldId id="334" r:id="rId50"/>
    <p:sldId id="332" r:id="rId51"/>
    <p:sldId id="333" r:id="rId52"/>
    <p:sldId id="331" r:id="rId53"/>
    <p:sldId id="330" r:id="rId54"/>
    <p:sldId id="329" r:id="rId55"/>
    <p:sldId id="328" r:id="rId56"/>
    <p:sldId id="327" r:id="rId57"/>
    <p:sldId id="325" r:id="rId58"/>
    <p:sldId id="324" r:id="rId59"/>
    <p:sldId id="326" r:id="rId60"/>
    <p:sldId id="323" r:id="rId61"/>
    <p:sldId id="305" r:id="rId62"/>
    <p:sldId id="257" r:id="rId63"/>
    <p:sldId id="258" r:id="rId64"/>
    <p:sldId id="259" r:id="rId65"/>
    <p:sldId id="260" r:id="rId66"/>
    <p:sldId id="261" r:id="rId67"/>
    <p:sldId id="262" r:id="rId68"/>
    <p:sldId id="263" r:id="rId69"/>
    <p:sldId id="264" r:id="rId70"/>
    <p:sldId id="265" r:id="rId71"/>
    <p:sldId id="266" r:id="rId72"/>
    <p:sldId id="267" r:id="rId73"/>
    <p:sldId id="268" r:id="rId74"/>
    <p:sldId id="269" r:id="rId75"/>
    <p:sldId id="270" r:id="rId76"/>
    <p:sldId id="271" r:id="rId77"/>
    <p:sldId id="272" r:id="rId78"/>
    <p:sldId id="273" r:id="rId79"/>
    <p:sldId id="274" r:id="rId80"/>
    <p:sldId id="275" r:id="rId81"/>
    <p:sldId id="276" r:id="rId82"/>
    <p:sldId id="277" r:id="rId83"/>
    <p:sldId id="278" r:id="rId84"/>
    <p:sldId id="279" r:id="rId85"/>
    <p:sldId id="280" r:id="rId86"/>
    <p:sldId id="281" r:id="rId87"/>
    <p:sldId id="282" r:id="rId88"/>
    <p:sldId id="283" r:id="rId89"/>
    <p:sldId id="284" r:id="rId90"/>
    <p:sldId id="285" r:id="rId91"/>
    <p:sldId id="286" r:id="rId92"/>
    <p:sldId id="287" r:id="rId93"/>
    <p:sldId id="288" r:id="rId94"/>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0" d="100"/>
          <a:sy n="50" d="100"/>
        </p:scale>
        <p:origin x="-1872" y="-52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84DD8BE9-ACD9-4BB3-BD72-1D8A63D3AFA0}" type="datetimeFigureOut">
              <a:rPr lang="id-ID" smtClean="0"/>
              <a:pPr/>
              <a:t>20/10/2026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6F35DFD-2B58-4196-96DF-78FDC39882FA}" type="slidenum">
              <a:rPr lang="id-ID" smtClean="0"/>
              <a:pPr/>
              <a:t>‹#›</a:t>
            </a:fld>
            <a:endParaRPr lang="id-ID"/>
          </a:p>
        </p:txBody>
      </p:sp>
    </p:spTree>
    <p:extLst>
      <p:ext uri="{BB962C8B-B14F-4D97-AF65-F5344CB8AC3E}">
        <p14:creationId xmlns:p14="http://schemas.microsoft.com/office/powerpoint/2010/main" val="768467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84DD8BE9-ACD9-4BB3-BD72-1D8A63D3AFA0}" type="datetimeFigureOut">
              <a:rPr lang="id-ID" smtClean="0"/>
              <a:pPr/>
              <a:t>20/10/2026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6F35DFD-2B58-4196-96DF-78FDC39882FA}" type="slidenum">
              <a:rPr lang="id-ID" smtClean="0"/>
              <a:pPr/>
              <a:t>‹#›</a:t>
            </a:fld>
            <a:endParaRPr lang="id-ID"/>
          </a:p>
        </p:txBody>
      </p:sp>
    </p:spTree>
    <p:extLst>
      <p:ext uri="{BB962C8B-B14F-4D97-AF65-F5344CB8AC3E}">
        <p14:creationId xmlns:p14="http://schemas.microsoft.com/office/powerpoint/2010/main" val="1467039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DD8BE9-ACD9-4BB3-BD72-1D8A63D3AFA0}" type="datetimeFigureOut">
              <a:rPr lang="id-ID" smtClean="0"/>
              <a:pPr/>
              <a:t>20/10/2026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6F35DFD-2B58-4196-96DF-78FDC39882FA}" type="slidenum">
              <a:rPr lang="id-ID" smtClean="0"/>
              <a:pPr/>
              <a:t>‹#›</a:t>
            </a:fld>
            <a:endParaRPr lang="id-ID"/>
          </a:p>
        </p:txBody>
      </p:sp>
    </p:spTree>
    <p:extLst>
      <p:ext uri="{BB962C8B-B14F-4D97-AF65-F5344CB8AC3E}">
        <p14:creationId xmlns:p14="http://schemas.microsoft.com/office/powerpoint/2010/main" val="2907336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84DD8BE9-ACD9-4BB3-BD72-1D8A63D3AFA0}" type="datetimeFigureOut">
              <a:rPr lang="id-ID" smtClean="0"/>
              <a:pPr/>
              <a:t>20/10/2026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6F35DFD-2B58-4196-96DF-78FDC39882FA}" type="slidenum">
              <a:rPr lang="id-ID" smtClean="0"/>
              <a:pPr/>
              <a:t>‹#›</a:t>
            </a:fld>
            <a:endParaRPr lang="id-ID"/>
          </a:p>
        </p:txBody>
      </p:sp>
    </p:spTree>
    <p:extLst>
      <p:ext uri="{BB962C8B-B14F-4D97-AF65-F5344CB8AC3E}">
        <p14:creationId xmlns:p14="http://schemas.microsoft.com/office/powerpoint/2010/main" val="405866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84DD8BE9-ACD9-4BB3-BD72-1D8A63D3AFA0}" type="datetimeFigureOut">
              <a:rPr lang="id-ID" smtClean="0"/>
              <a:pPr/>
              <a:t>20/10/2026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6F35DFD-2B58-4196-96DF-78FDC39882FA}" type="slidenum">
              <a:rPr lang="id-ID" smtClean="0"/>
              <a:pPr/>
              <a:t>‹#›</a:t>
            </a:fld>
            <a:endParaRPr lang="id-ID"/>
          </a:p>
        </p:txBody>
      </p:sp>
    </p:spTree>
    <p:extLst>
      <p:ext uri="{BB962C8B-B14F-4D97-AF65-F5344CB8AC3E}">
        <p14:creationId xmlns:p14="http://schemas.microsoft.com/office/powerpoint/2010/main" val="3924324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84DD8BE9-ACD9-4BB3-BD72-1D8A63D3AFA0}" type="datetimeFigureOut">
              <a:rPr lang="id-ID" smtClean="0"/>
              <a:pPr/>
              <a:t>20/10/2026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D6F35DFD-2B58-4196-96DF-78FDC39882FA}" type="slidenum">
              <a:rPr lang="id-ID" smtClean="0"/>
              <a:pPr/>
              <a:t>‹#›</a:t>
            </a:fld>
            <a:endParaRPr lang="id-ID"/>
          </a:p>
        </p:txBody>
      </p:sp>
    </p:spTree>
    <p:extLst>
      <p:ext uri="{BB962C8B-B14F-4D97-AF65-F5344CB8AC3E}">
        <p14:creationId xmlns:p14="http://schemas.microsoft.com/office/powerpoint/2010/main" val="1883341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DD8BE9-ACD9-4BB3-BD72-1D8A63D3AFA0}" type="datetimeFigureOut">
              <a:rPr lang="id-ID" smtClean="0"/>
              <a:pPr/>
              <a:t>20/10/2026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D6F35DFD-2B58-4196-96DF-78FDC39882FA}" type="slidenum">
              <a:rPr lang="id-ID" smtClean="0"/>
              <a:pPr/>
              <a:t>‹#›</a:t>
            </a:fld>
            <a:endParaRPr lang="id-ID"/>
          </a:p>
        </p:txBody>
      </p:sp>
    </p:spTree>
    <p:extLst>
      <p:ext uri="{BB962C8B-B14F-4D97-AF65-F5344CB8AC3E}">
        <p14:creationId xmlns:p14="http://schemas.microsoft.com/office/powerpoint/2010/main" val="1013316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DD8BE9-ACD9-4BB3-BD72-1D8A63D3AFA0}" type="datetimeFigureOut">
              <a:rPr lang="id-ID" smtClean="0"/>
              <a:pPr/>
              <a:t>20/10/2026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6F35DFD-2B58-4196-96DF-78FDC39882FA}" type="slidenum">
              <a:rPr lang="id-ID" smtClean="0"/>
              <a:pPr/>
              <a:t>‹#›</a:t>
            </a:fld>
            <a:endParaRPr lang="id-ID"/>
          </a:p>
        </p:txBody>
      </p:sp>
    </p:spTree>
    <p:extLst>
      <p:ext uri="{BB962C8B-B14F-4D97-AF65-F5344CB8AC3E}">
        <p14:creationId xmlns:p14="http://schemas.microsoft.com/office/powerpoint/2010/main" val="3131125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DD8BE9-ACD9-4BB3-BD72-1D8A63D3AFA0}" type="datetimeFigureOut">
              <a:rPr lang="id-ID" smtClean="0"/>
              <a:pPr/>
              <a:t>20/10/2026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6F35DFD-2B58-4196-96DF-78FDC39882FA}" type="slidenum">
              <a:rPr lang="id-ID" smtClean="0"/>
              <a:pPr/>
              <a:t>‹#›</a:t>
            </a:fld>
            <a:endParaRPr lang="id-ID"/>
          </a:p>
        </p:txBody>
      </p:sp>
    </p:spTree>
    <p:extLst>
      <p:ext uri="{BB962C8B-B14F-4D97-AF65-F5344CB8AC3E}">
        <p14:creationId xmlns:p14="http://schemas.microsoft.com/office/powerpoint/2010/main" val="2342613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84DD8BE9-ACD9-4BB3-BD72-1D8A63D3AFA0}" type="datetimeFigureOut">
              <a:rPr lang="id-ID" smtClean="0"/>
              <a:pPr/>
              <a:t>20/10/2026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6F35DFD-2B58-4196-96DF-78FDC39882FA}" type="slidenum">
              <a:rPr lang="id-ID" smtClean="0"/>
              <a:pPr/>
              <a:t>‹#›</a:t>
            </a:fld>
            <a:endParaRPr lang="id-ID"/>
          </a:p>
        </p:txBody>
      </p:sp>
    </p:spTree>
    <p:extLst>
      <p:ext uri="{BB962C8B-B14F-4D97-AF65-F5344CB8AC3E}">
        <p14:creationId xmlns:p14="http://schemas.microsoft.com/office/powerpoint/2010/main" val="2451362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84DD8BE9-ACD9-4BB3-BD72-1D8A63D3AFA0}" type="datetimeFigureOut">
              <a:rPr lang="id-ID" smtClean="0"/>
              <a:pPr/>
              <a:t>20/10/2026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6F35DFD-2B58-4196-96DF-78FDC39882FA}" type="slidenum">
              <a:rPr lang="id-ID" smtClean="0"/>
              <a:pPr/>
              <a:t>‹#›</a:t>
            </a:fld>
            <a:endParaRPr lang="id-ID"/>
          </a:p>
        </p:txBody>
      </p:sp>
    </p:spTree>
    <p:extLst>
      <p:ext uri="{BB962C8B-B14F-4D97-AF65-F5344CB8AC3E}">
        <p14:creationId xmlns:p14="http://schemas.microsoft.com/office/powerpoint/2010/main" val="3041965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DD8BE9-ACD9-4BB3-BD72-1D8A63D3AFA0}" type="datetimeFigureOut">
              <a:rPr lang="id-ID" smtClean="0"/>
              <a:pPr/>
              <a:t>20/10/2026</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F35DFD-2B58-4196-96DF-78FDC39882FA}" type="slidenum">
              <a:rPr lang="id-ID" smtClean="0"/>
              <a:pPr/>
              <a:t>‹#›</a:t>
            </a:fld>
            <a:endParaRPr lang="id-ID"/>
          </a:p>
        </p:txBody>
      </p:sp>
    </p:spTree>
    <p:extLst>
      <p:ext uri="{BB962C8B-B14F-4D97-AF65-F5344CB8AC3E}">
        <p14:creationId xmlns:p14="http://schemas.microsoft.com/office/powerpoint/2010/main" val="39523309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dirty="0"/>
          </a:p>
        </p:txBody>
      </p:sp>
      <p:sp>
        <p:nvSpPr>
          <p:cNvPr id="3" name="Content Placeholder 2"/>
          <p:cNvSpPr>
            <a:spLocks noGrp="1"/>
          </p:cNvSpPr>
          <p:nvPr>
            <p:ph idx="1"/>
          </p:nvPr>
        </p:nvSpPr>
        <p:spPr/>
        <p:txBody>
          <a:bodyPr/>
          <a:lstStyle/>
          <a:p>
            <a:endParaRPr lang="id-ID" dirty="0"/>
          </a:p>
        </p:txBody>
      </p:sp>
      <p:pic>
        <p:nvPicPr>
          <p:cNvPr id="4" name="Picture 3" descr="https://player.slideplayer.info/69/12024951/slides/slide_1.jpg"/>
          <p:cNvPicPr/>
          <p:nvPr/>
        </p:nvPicPr>
        <p:blipFill>
          <a:blip r:embed="rId2">
            <a:extLst>
              <a:ext uri="{28A0092B-C50C-407E-A947-70E740481C1C}">
                <a14:useLocalDpi xmlns:a14="http://schemas.microsoft.com/office/drawing/2010/main" val="0"/>
              </a:ext>
            </a:extLst>
          </a:blip>
          <a:srcRect/>
          <a:stretch>
            <a:fillRect/>
          </a:stretch>
        </p:blipFill>
        <p:spPr bwMode="auto">
          <a:xfrm>
            <a:off x="-180528" y="2110"/>
            <a:ext cx="9324528" cy="6855890"/>
          </a:xfrm>
          <a:prstGeom prst="rect">
            <a:avLst/>
          </a:prstGeom>
          <a:noFill/>
          <a:ln>
            <a:noFill/>
          </a:ln>
        </p:spPr>
      </p:pic>
      <p:pic>
        <p:nvPicPr>
          <p:cNvPr id="5" name="Picture 4" descr="Hasil gambar untuk pondasi"/>
          <p:cNvPicPr/>
          <p:nvPr/>
        </p:nvPicPr>
        <p:blipFill>
          <a:blip r:embed="rId3">
            <a:extLst>
              <a:ext uri="{28A0092B-C50C-407E-A947-70E740481C1C}">
                <a14:useLocalDpi xmlns:a14="http://schemas.microsoft.com/office/drawing/2010/main" val="0"/>
              </a:ext>
            </a:extLst>
          </a:blip>
          <a:srcRect/>
          <a:stretch>
            <a:fillRect/>
          </a:stretch>
        </p:blipFill>
        <p:spPr bwMode="auto">
          <a:xfrm>
            <a:off x="5148064" y="2492895"/>
            <a:ext cx="3781087" cy="2448274"/>
          </a:xfrm>
          <a:prstGeom prst="rect">
            <a:avLst/>
          </a:prstGeom>
          <a:noFill/>
          <a:ln>
            <a:noFill/>
          </a:ln>
        </p:spPr>
      </p:pic>
    </p:spTree>
    <p:extLst>
      <p:ext uri="{BB962C8B-B14F-4D97-AF65-F5344CB8AC3E}">
        <p14:creationId xmlns:p14="http://schemas.microsoft.com/office/powerpoint/2010/main" val="2996319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dirty="0"/>
          </a:p>
        </p:txBody>
      </p:sp>
      <p:sp>
        <p:nvSpPr>
          <p:cNvPr id="3" name="Content Placeholder 2"/>
          <p:cNvSpPr>
            <a:spLocks noGrp="1"/>
          </p:cNvSpPr>
          <p:nvPr>
            <p:ph idx="1"/>
          </p:nvPr>
        </p:nvSpPr>
        <p:spPr/>
        <p:txBody>
          <a:bodyPr/>
          <a:lstStyle/>
          <a:p>
            <a:endParaRPr lang="id-ID"/>
          </a:p>
        </p:txBody>
      </p:sp>
      <p:pic>
        <p:nvPicPr>
          <p:cNvPr id="4" name="Picture 3" descr="https://player.slideplayer.info/74/12417197/slides/slide_8.jpg"/>
          <p:cNvPicPr/>
          <p:nvPr/>
        </p:nvPicPr>
        <p:blipFill>
          <a:blip r:embed="rId2">
            <a:extLst>
              <a:ext uri="{28A0092B-C50C-407E-A947-70E740481C1C}">
                <a14:useLocalDpi xmlns:a14="http://schemas.microsoft.com/office/drawing/2010/main" val="0"/>
              </a:ext>
            </a:extLst>
          </a:blip>
          <a:srcRect/>
          <a:stretch>
            <a:fillRect/>
          </a:stretch>
        </p:blipFill>
        <p:spPr bwMode="auto">
          <a:xfrm>
            <a:off x="0" y="16103"/>
            <a:ext cx="9144000" cy="6741368"/>
          </a:xfrm>
          <a:prstGeom prst="rect">
            <a:avLst/>
          </a:prstGeom>
          <a:noFill/>
          <a:ln>
            <a:noFill/>
          </a:ln>
        </p:spPr>
      </p:pic>
    </p:spTree>
    <p:extLst>
      <p:ext uri="{BB962C8B-B14F-4D97-AF65-F5344CB8AC3E}">
        <p14:creationId xmlns:p14="http://schemas.microsoft.com/office/powerpoint/2010/main" val="4268865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player.slideplayer.info/74/12417197/slides/slide_9.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1118909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smtClean="0"/>
              <a:t/>
            </a:r>
            <a:br>
              <a:rPr lang="id-ID" b="1" dirty="0" smtClean="0"/>
            </a:br>
            <a:r>
              <a:rPr lang="id-ID" b="1" dirty="0" smtClean="0"/>
              <a:t>Batu </a:t>
            </a:r>
            <a:r>
              <a:rPr lang="id-ID" b="1" dirty="0"/>
              <a:t>Pondasi</a:t>
            </a:r>
            <a:br>
              <a:rPr lang="id-ID" b="1" dirty="0"/>
            </a:br>
            <a:endParaRPr lang="id-ID" dirty="0"/>
          </a:p>
        </p:txBody>
      </p:sp>
      <p:sp>
        <p:nvSpPr>
          <p:cNvPr id="3" name="Content Placeholder 2"/>
          <p:cNvSpPr>
            <a:spLocks noGrp="1"/>
          </p:cNvSpPr>
          <p:nvPr>
            <p:ph idx="1"/>
          </p:nvPr>
        </p:nvSpPr>
        <p:spPr/>
        <p:txBody>
          <a:bodyPr>
            <a:normAutofit fontScale="62500" lnSpcReduction="20000"/>
          </a:bodyPr>
          <a:lstStyle/>
          <a:p>
            <a:r>
              <a:rPr lang="id-ID" dirty="0" smtClean="0"/>
              <a:t>Mengenal </a:t>
            </a:r>
            <a:r>
              <a:rPr lang="id-ID" dirty="0"/>
              <a:t>berbagai jenis batu untuk pondasi yang bikin rumah lebih kokoh. Pengertian dari batu atau batuan yang diartikan secara ilmu geologi, yaitu benda padat yang tebuat secara alami dari mineral atau mineraloid.</a:t>
            </a:r>
          </a:p>
          <a:p>
            <a:r>
              <a:rPr lang="id-ID" dirty="0"/>
              <a:t>Lapisan luar padat Bumi, litosfer, terbuat dari batuan. Dalam batuan umumnya terdiri dari tiga jenis, yaitu batuan beku, sedimen, dan metamorf.</a:t>
            </a:r>
          </a:p>
          <a:p>
            <a:r>
              <a:rPr lang="id-ID" dirty="0"/>
              <a:t>Kemudian untuk mendukung agar proyek pembangunan rumah, batuan biasanya dipakai pada pondasi dengan ketinggian kurang dari 10 meter. Kemampuan batukali yang bisa menahan beban berat tentunya sangat diunggulkan sampai sekarang ini.</a:t>
            </a:r>
          </a:p>
          <a:p>
            <a:r>
              <a:rPr lang="id-ID" dirty="0"/>
              <a:t>Terlebih, pemasangan pondasi batu kali dikombinasikan dengan teknik pemasangan strauss pile / bor pile, beton cakar ayam, mampu menahan goncangan ketika adanya getaran dari dalam tanah ataupun getaran yang dihasilkan lingkungan sekitar. Selain itu kekuatan sebuah pondasi juga bertujuan untuk mengamankan kekokohan berdirinya suatu bangunan.</a:t>
            </a:r>
          </a:p>
          <a:p>
            <a:endParaRPr lang="id-ID" dirty="0"/>
          </a:p>
        </p:txBody>
      </p:sp>
    </p:spTree>
    <p:extLst>
      <p:ext uri="{BB962C8B-B14F-4D97-AF65-F5344CB8AC3E}">
        <p14:creationId xmlns:p14="http://schemas.microsoft.com/office/powerpoint/2010/main" val="220340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a:t>BATU BULAT</a:t>
            </a:r>
            <a:r>
              <a:rPr lang="id-ID" dirty="0"/>
              <a:t/>
            </a:r>
            <a:br>
              <a:rPr lang="id-ID" dirty="0"/>
            </a:br>
            <a:endParaRPr lang="id-ID" dirty="0"/>
          </a:p>
        </p:txBody>
      </p:sp>
      <p:sp>
        <p:nvSpPr>
          <p:cNvPr id="3" name="Content Placeholder 2"/>
          <p:cNvSpPr>
            <a:spLocks noGrp="1"/>
          </p:cNvSpPr>
          <p:nvPr>
            <p:ph idx="1"/>
          </p:nvPr>
        </p:nvSpPr>
        <p:spPr>
          <a:xfrm>
            <a:off x="457200" y="1052736"/>
            <a:ext cx="8229600" cy="5400600"/>
          </a:xfrm>
        </p:spPr>
        <p:txBody>
          <a:bodyPr>
            <a:normAutofit fontScale="55000" lnSpcReduction="20000"/>
          </a:bodyPr>
          <a:lstStyle/>
          <a:p>
            <a:r>
              <a:rPr lang="id-ID" dirty="0" smtClean="0"/>
              <a:t>Batu </a:t>
            </a:r>
            <a:r>
              <a:rPr lang="id-ID" dirty="0"/>
              <a:t>bulat yaitu bahan galian yang banyak ditemui hampir diseluruh pelosok Indonesia. Batu bulat secara umum dibedakan menjadi 2 jenis yakni batu kali atau batu sungai. Kemudian juga ada batu gunung ciri dari batu jenis ini adalah berwarna abu-abu agak kehitaman.</a:t>
            </a:r>
          </a:p>
          <a:p>
            <a:r>
              <a:rPr lang="id-ID" dirty="0"/>
              <a:t>Biasanya batu bulat menjadi primadona pilihan dalam pembuatan pondasi bangunan, khususnya batukali. Karena jenit batu kali yang banyak tersedia dan bisa langsung diambil dari aliran sungai disetiap daerah.</a:t>
            </a:r>
          </a:p>
          <a:p>
            <a:r>
              <a:rPr lang="id-ID" dirty="0"/>
              <a:t>Batu kali umumnya berukuran tidak terlalu besar yakni berdiameter berkisar 25 centimeter, namun batukali biasanya memiliki lumut pada bagian permukaan, yang harus dilakukan pembersihan dahulu dengan cara penyikatan sebelum dipakai untuk kegunaan pondasi bangunan.</a:t>
            </a:r>
          </a:p>
          <a:p>
            <a:r>
              <a:rPr lang="id-ID" dirty="0"/>
              <a:t>Karena jika tidak, lumut yang menempel pada permukaan batu akan mengering dan memberikan jarak terhadap semen setelah selesai dilakukan pemasangan. Artinya, hal tersebut juga berdampak akan mengurangi kekuatan yang mampu ditopang oleh pondasi.</a:t>
            </a:r>
          </a:p>
          <a:p>
            <a:r>
              <a:rPr lang="id-ID" dirty="0"/>
              <a:t>Batu gunung juga merupakan kesatuan dari batu bulat yang digunakan untuk membuat pondasi bangunan. Namun, karena lokasinya yang terpendam didalam tanah, dan jumlah yang tersedia tidak dibanyak lokasi setiap daerah oleh sebab itu perlu bantuan alat berat untuk mengangkat batu gunung ke permukaan.</a:t>
            </a:r>
          </a:p>
          <a:p>
            <a:r>
              <a:rPr lang="id-ID" dirty="0"/>
              <a:t>Kelemahan batu bulat ini adalah karena bentuknya bulat menyebabkan tidak akan saling mencengkeram satu dengan yang lainnya ketika dipasang.</a:t>
            </a:r>
          </a:p>
          <a:p>
            <a:endParaRPr lang="id-ID" dirty="0"/>
          </a:p>
        </p:txBody>
      </p:sp>
    </p:spTree>
    <p:extLst>
      <p:ext uri="{BB962C8B-B14F-4D97-AF65-F5344CB8AC3E}">
        <p14:creationId xmlns:p14="http://schemas.microsoft.com/office/powerpoint/2010/main" val="2124543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Jenis batu bulat. (Foto: istimewa)"/>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0962" y="260648"/>
            <a:ext cx="8082076" cy="5865515"/>
          </a:xfrm>
          <a:prstGeom prst="rect">
            <a:avLst/>
          </a:prstGeom>
          <a:noFill/>
          <a:ln>
            <a:noFill/>
          </a:ln>
        </p:spPr>
      </p:pic>
    </p:spTree>
    <p:extLst>
      <p:ext uri="{BB962C8B-B14F-4D97-AF65-F5344CB8AC3E}">
        <p14:creationId xmlns:p14="http://schemas.microsoft.com/office/powerpoint/2010/main" val="2625190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smtClean="0"/>
              <a:t/>
            </a:r>
            <a:br>
              <a:rPr lang="id-ID" b="1" dirty="0" smtClean="0"/>
            </a:br>
            <a:r>
              <a:rPr lang="id-ID" b="1" dirty="0" smtClean="0"/>
              <a:t>BATU </a:t>
            </a:r>
            <a:r>
              <a:rPr lang="id-ID" b="1" dirty="0"/>
              <a:t>BELAH</a:t>
            </a:r>
            <a:r>
              <a:rPr lang="id-ID" dirty="0"/>
              <a:t/>
            </a:r>
            <a:br>
              <a:rPr lang="id-ID" dirty="0"/>
            </a:br>
            <a:endParaRPr lang="id-ID" dirty="0"/>
          </a:p>
        </p:txBody>
      </p:sp>
      <p:sp>
        <p:nvSpPr>
          <p:cNvPr id="3" name="Content Placeholder 2"/>
          <p:cNvSpPr>
            <a:spLocks noGrp="1"/>
          </p:cNvSpPr>
          <p:nvPr>
            <p:ph idx="1"/>
          </p:nvPr>
        </p:nvSpPr>
        <p:spPr/>
        <p:txBody>
          <a:bodyPr>
            <a:normAutofit fontScale="55000" lnSpcReduction="20000"/>
          </a:bodyPr>
          <a:lstStyle/>
          <a:p>
            <a:r>
              <a:rPr lang="id-ID" dirty="0"/>
              <a:t>Batu belah berasal dari batu bulat yang berukuran besar kemudian di pecah menjadi bongkahan-bongkahan lebih kecil. Jenis batu belah ini, umumnya berwarna kehitaman, coklat keputihan tergantung daerah bukit atau gunung asalnya. Batu belah kebanyakan berada di daerah perbukitan dan gunung aktif. Namun, tidak memungkinkan terdapat pada aliran sungai  yang perlu masih butuh bantuan alat berat untuk mengangkut batu besar ini.</a:t>
            </a:r>
          </a:p>
          <a:p>
            <a:r>
              <a:rPr lang="id-ID" dirty="0"/>
              <a:t>Batu belah sangat baik untuk pondasi menerus dan pondasi umpak (tua) karena batu ini biasanya berasal dari letusan batu yang ikut keluar dari perut bumi ketika terjadinya letusan gunung.</a:t>
            </a:r>
          </a:p>
          <a:p>
            <a:r>
              <a:rPr lang="id-ID" dirty="0"/>
              <a:t>Keunggulan lain penggunaan batu belah sebagai bahan pondasi bangunan bisa mengikuti lebar diinginkan secara rapih sehingga porsi beban yang akan diterapkan pada pondasi lebih maksimal.</a:t>
            </a:r>
          </a:p>
          <a:p>
            <a:r>
              <a:rPr lang="id-ID" dirty="0"/>
              <a:t>Batu belah yang bagus digunakan untuk pondasi rumah keras, bersih dan tidak lapuk. Cara menentukan tidak lapuk atau batu tua yang siap digunakan untuk bangunan dengan cara membelahnya menggunakan palu. Apabila pecah, yang dihasilkan tajam, atau mampu menyayat maka batu tersebut sangat baik digunakan untuk bangunan.</a:t>
            </a:r>
          </a:p>
          <a:p>
            <a:endParaRPr lang="id-ID" dirty="0"/>
          </a:p>
        </p:txBody>
      </p:sp>
    </p:spTree>
    <p:extLst>
      <p:ext uri="{BB962C8B-B14F-4D97-AF65-F5344CB8AC3E}">
        <p14:creationId xmlns:p14="http://schemas.microsoft.com/office/powerpoint/2010/main" val="1046960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smtClean="0"/>
              <a:t/>
            </a:r>
            <a:br>
              <a:rPr lang="id-ID" b="1" dirty="0" smtClean="0"/>
            </a:br>
            <a:r>
              <a:rPr lang="id-ID" b="1" dirty="0" smtClean="0"/>
              <a:t>BATU </a:t>
            </a:r>
            <a:r>
              <a:rPr lang="id-ID" b="1" dirty="0"/>
              <a:t>BLONDOS</a:t>
            </a:r>
            <a:r>
              <a:rPr lang="id-ID" dirty="0"/>
              <a:t/>
            </a:r>
            <a:br>
              <a:rPr lang="id-ID" dirty="0"/>
            </a:br>
            <a:endParaRPr lang="id-ID" dirty="0"/>
          </a:p>
        </p:txBody>
      </p:sp>
      <p:sp>
        <p:nvSpPr>
          <p:cNvPr id="3" name="Content Placeholder 2"/>
          <p:cNvSpPr>
            <a:spLocks noGrp="1"/>
          </p:cNvSpPr>
          <p:nvPr>
            <p:ph idx="1"/>
          </p:nvPr>
        </p:nvSpPr>
        <p:spPr/>
        <p:txBody>
          <a:bodyPr>
            <a:normAutofit fontScale="85000" lnSpcReduction="20000"/>
          </a:bodyPr>
          <a:lstStyle/>
          <a:p>
            <a:r>
              <a:rPr lang="id-ID" dirty="0"/>
              <a:t>Asal batu ini dari batu bulat yaitu dari kali dan gunung. Hanya saja bentuknya hanya sekepal tangan orang dewasa. Batu ini disebut juga batu blondos berwarna hitam dan keabu-abuan.</a:t>
            </a:r>
          </a:p>
          <a:p>
            <a:r>
              <a:rPr lang="id-ID" dirty="0"/>
              <a:t>Biasanya batu ini dimanfaatkan untuk lapisan pondasi  (pondasi setempat). Batu blondos yang memiliki kwalitas bagus harus kuat, keras, bersih dan tidak lapuk.</a:t>
            </a:r>
          </a:p>
          <a:p>
            <a:r>
              <a:rPr lang="id-ID" dirty="0"/>
              <a:t>Banyak diaplikasikan sebagai penghias dinding dan dekorasi taman karena menimbulkan aksen tradisional. Karakter khas dari batu ini yaitu membulat, keras, dan permukaan yang cukup halus</a:t>
            </a:r>
          </a:p>
        </p:txBody>
      </p:sp>
    </p:spTree>
    <p:extLst>
      <p:ext uri="{BB962C8B-B14F-4D97-AF65-F5344CB8AC3E}">
        <p14:creationId xmlns:p14="http://schemas.microsoft.com/office/powerpoint/2010/main" val="1582706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smtClean="0"/>
              <a:t/>
            </a:r>
            <a:br>
              <a:rPr lang="id-ID" b="1" dirty="0" smtClean="0"/>
            </a:br>
            <a:r>
              <a:rPr lang="id-ID" b="1" dirty="0" smtClean="0"/>
              <a:t>BATU </a:t>
            </a:r>
            <a:r>
              <a:rPr lang="id-ID" b="1" dirty="0"/>
              <a:t>KARANG</a:t>
            </a:r>
            <a:r>
              <a:rPr lang="id-ID" dirty="0"/>
              <a:t/>
            </a:r>
            <a:br>
              <a:rPr lang="id-ID" dirty="0"/>
            </a:br>
            <a:endParaRPr lang="id-ID" dirty="0"/>
          </a:p>
        </p:txBody>
      </p:sp>
      <p:sp>
        <p:nvSpPr>
          <p:cNvPr id="3" name="Content Placeholder 2"/>
          <p:cNvSpPr>
            <a:spLocks noGrp="1"/>
          </p:cNvSpPr>
          <p:nvPr>
            <p:ph idx="1"/>
          </p:nvPr>
        </p:nvSpPr>
        <p:spPr/>
        <p:txBody>
          <a:bodyPr>
            <a:normAutofit fontScale="92500" lnSpcReduction="20000"/>
          </a:bodyPr>
          <a:lstStyle/>
          <a:p>
            <a:r>
              <a:rPr lang="id-ID" dirty="0"/>
              <a:t>Kemudian jenis batu karang ini juga salah satu bahan sangat baik untuk dimanfaatkan sebagai pondasi bangunan. Batu karang biasanya berwarna putih atau kuning muda, namun ada juga yang berwarna kehitaman.</a:t>
            </a:r>
          </a:p>
          <a:p>
            <a:r>
              <a:rPr lang="id-ID" dirty="0"/>
              <a:t>Pastinya, benda ini hanya bisa didapat dari area pantai maupun laut. Jenis batu ini memiliki kepadatan serta kekuatan tersendiri. Ciri yang melekat pada batu karang yaitu sangat keras, bersih serta mempunyai garis warna yang memudar.</a:t>
            </a:r>
          </a:p>
          <a:p>
            <a:endParaRPr lang="id-ID" dirty="0"/>
          </a:p>
        </p:txBody>
      </p:sp>
    </p:spTree>
    <p:extLst>
      <p:ext uri="{BB962C8B-B14F-4D97-AF65-F5344CB8AC3E}">
        <p14:creationId xmlns:p14="http://schemas.microsoft.com/office/powerpoint/2010/main" val="1899442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smtClean="0"/>
              <a:t/>
            </a:r>
            <a:br>
              <a:rPr lang="id-ID" b="1" dirty="0" smtClean="0"/>
            </a:br>
            <a:r>
              <a:rPr lang="id-ID" b="1" dirty="0" smtClean="0"/>
              <a:t>Penambangan </a:t>
            </a:r>
            <a:r>
              <a:rPr lang="id-ID" b="1" dirty="0"/>
              <a:t>Batu </a:t>
            </a:r>
            <a:r>
              <a:rPr lang="id-ID" b="1" dirty="0" smtClean="0"/>
              <a:t>Pondasi (Quarry)</a:t>
            </a:r>
            <a:r>
              <a:rPr lang="id-ID" dirty="0"/>
              <a:t/>
            </a:r>
            <a:br>
              <a:rPr lang="id-ID" dirty="0"/>
            </a:br>
            <a:endParaRPr lang="id-ID" dirty="0"/>
          </a:p>
        </p:txBody>
      </p:sp>
      <p:sp>
        <p:nvSpPr>
          <p:cNvPr id="3" name="Content Placeholder 2"/>
          <p:cNvSpPr>
            <a:spLocks noGrp="1"/>
          </p:cNvSpPr>
          <p:nvPr>
            <p:ph idx="1"/>
          </p:nvPr>
        </p:nvSpPr>
        <p:spPr/>
        <p:txBody>
          <a:bodyPr>
            <a:normAutofit lnSpcReduction="10000"/>
          </a:bodyPr>
          <a:lstStyle/>
          <a:p>
            <a:r>
              <a:rPr lang="id-ID" dirty="0" smtClean="0"/>
              <a:t>Penggalian Batuan Beku di perbukitan, mis</a:t>
            </a:r>
          </a:p>
          <a:p>
            <a:r>
              <a:rPr lang="id-ID" dirty="0" smtClean="0"/>
              <a:t>Warga </a:t>
            </a:r>
            <a:r>
              <a:rPr lang="id-ID" dirty="0"/>
              <a:t>membuat batu pondasi dari batu padas perbukitan di Desa Bantal, Asembagus, Situbondo, Jawa Timur, </a:t>
            </a:r>
            <a:r>
              <a:rPr lang="id-ID" dirty="0" smtClean="0"/>
              <a:t> </a:t>
            </a:r>
            <a:r>
              <a:rPr lang="id-ID" dirty="0"/>
              <a:t>Selama musim kemarau, warga Desa Bantal beralih profesi dari bertani ke penambang batu untuk bahan pondasi rumah, yang dijual Rp7000 per batang dengan ukuran 80x30x25 Cm dan dipasarkan ke Surabaya dan Bali. </a:t>
            </a:r>
          </a:p>
        </p:txBody>
      </p:sp>
    </p:spTree>
    <p:extLst>
      <p:ext uri="{BB962C8B-B14F-4D97-AF65-F5344CB8AC3E}">
        <p14:creationId xmlns:p14="http://schemas.microsoft.com/office/powerpoint/2010/main" val="847833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bimg.antaranews.com/jatim/2018/05/ori/Batu-Pondasi-230518-sen-2.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77" y="-1"/>
            <a:ext cx="9144000" cy="4553823"/>
          </a:xfrm>
          <a:prstGeom prst="rect">
            <a:avLst/>
          </a:prstGeom>
          <a:noFill/>
          <a:ln>
            <a:noFill/>
          </a:ln>
        </p:spPr>
      </p:pic>
      <p:pic>
        <p:nvPicPr>
          <p:cNvPr id="6" name="Picture 5" descr="https://bimg.antaranews.com/jatim/2018/05/small/Batu-Pondasi-230518-sen-4.jpg"/>
          <p:cNvPicPr/>
          <p:nvPr/>
        </p:nvPicPr>
        <p:blipFill>
          <a:blip r:embed="rId3">
            <a:extLst>
              <a:ext uri="{28A0092B-C50C-407E-A947-70E740481C1C}">
                <a14:useLocalDpi xmlns:a14="http://schemas.microsoft.com/office/drawing/2010/main" val="0"/>
              </a:ext>
            </a:extLst>
          </a:blip>
          <a:srcRect/>
          <a:stretch>
            <a:fillRect/>
          </a:stretch>
        </p:blipFill>
        <p:spPr bwMode="auto">
          <a:xfrm>
            <a:off x="917" y="4580250"/>
            <a:ext cx="2050803" cy="2277750"/>
          </a:xfrm>
          <a:prstGeom prst="rect">
            <a:avLst/>
          </a:prstGeom>
          <a:noFill/>
          <a:ln>
            <a:noFill/>
          </a:ln>
        </p:spPr>
      </p:pic>
      <p:pic>
        <p:nvPicPr>
          <p:cNvPr id="7" name="Picture 6" descr="https://bimg.antaranews.com/jatim/2018/05/small/Batu-Pondasi-230518-sen-5.jpg"/>
          <p:cNvPicPr/>
          <p:nvPr/>
        </p:nvPicPr>
        <p:blipFill>
          <a:blip r:embed="rId4">
            <a:extLst>
              <a:ext uri="{28A0092B-C50C-407E-A947-70E740481C1C}">
                <a14:useLocalDpi xmlns:a14="http://schemas.microsoft.com/office/drawing/2010/main" val="0"/>
              </a:ext>
            </a:extLst>
          </a:blip>
          <a:srcRect/>
          <a:stretch>
            <a:fillRect/>
          </a:stretch>
        </p:blipFill>
        <p:spPr bwMode="auto">
          <a:xfrm>
            <a:off x="2051720" y="4553822"/>
            <a:ext cx="2088232" cy="2282952"/>
          </a:xfrm>
          <a:prstGeom prst="rect">
            <a:avLst/>
          </a:prstGeom>
          <a:noFill/>
          <a:ln>
            <a:noFill/>
          </a:ln>
        </p:spPr>
      </p:pic>
      <p:pic>
        <p:nvPicPr>
          <p:cNvPr id="8" name="Picture 7" descr="https://bimg.antaranews.com/jatim/2018/05/small/Batu-Pondasi-230518-sen-1.jpg"/>
          <p:cNvPicPr/>
          <p:nvPr/>
        </p:nvPicPr>
        <p:blipFill>
          <a:blip r:embed="rId5">
            <a:extLst>
              <a:ext uri="{28A0092B-C50C-407E-A947-70E740481C1C}">
                <a14:useLocalDpi xmlns:a14="http://schemas.microsoft.com/office/drawing/2010/main" val="0"/>
              </a:ext>
            </a:extLst>
          </a:blip>
          <a:srcRect/>
          <a:stretch>
            <a:fillRect/>
          </a:stretch>
        </p:blipFill>
        <p:spPr bwMode="auto">
          <a:xfrm>
            <a:off x="6399872" y="4553822"/>
            <a:ext cx="2744128" cy="2304178"/>
          </a:xfrm>
          <a:prstGeom prst="rect">
            <a:avLst/>
          </a:prstGeom>
          <a:noFill/>
          <a:ln>
            <a:noFill/>
          </a:ln>
        </p:spPr>
      </p:pic>
      <p:pic>
        <p:nvPicPr>
          <p:cNvPr id="9" name="Picture 8" descr="https://bimg.antaranews.com/jatim/2018/05/small/Batu-Pondasi-230518-sen-.jpg"/>
          <p:cNvPicPr/>
          <p:nvPr/>
        </p:nvPicPr>
        <p:blipFill>
          <a:blip r:embed="rId6">
            <a:extLst>
              <a:ext uri="{28A0092B-C50C-407E-A947-70E740481C1C}">
                <a14:useLocalDpi xmlns:a14="http://schemas.microsoft.com/office/drawing/2010/main" val="0"/>
              </a:ext>
            </a:extLst>
          </a:blip>
          <a:srcRect/>
          <a:stretch>
            <a:fillRect/>
          </a:stretch>
        </p:blipFill>
        <p:spPr bwMode="auto">
          <a:xfrm>
            <a:off x="4139952" y="4509119"/>
            <a:ext cx="2321485" cy="2327655"/>
          </a:xfrm>
          <a:prstGeom prst="rect">
            <a:avLst/>
          </a:prstGeom>
          <a:noFill/>
          <a:ln>
            <a:noFill/>
          </a:ln>
        </p:spPr>
      </p:pic>
    </p:spTree>
    <p:extLst>
      <p:ext uri="{BB962C8B-B14F-4D97-AF65-F5344CB8AC3E}">
        <p14:creationId xmlns:p14="http://schemas.microsoft.com/office/powerpoint/2010/main" val="2954757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smtClean="0"/>
              <a:t/>
            </a:r>
            <a:br>
              <a:rPr lang="id-ID" b="1" dirty="0" smtClean="0"/>
            </a:br>
            <a:r>
              <a:rPr lang="id-ID" b="1" dirty="0" smtClean="0"/>
              <a:t>RENCANA </a:t>
            </a:r>
            <a:r>
              <a:rPr lang="id-ID" b="1" dirty="0"/>
              <a:t>PONDASI </a:t>
            </a:r>
            <a:r>
              <a:rPr lang="id-ID" dirty="0"/>
              <a:t/>
            </a:r>
            <a:br>
              <a:rPr lang="id-ID" dirty="0"/>
            </a:br>
            <a:endParaRPr lang="id-ID" dirty="0"/>
          </a:p>
        </p:txBody>
      </p:sp>
      <p:sp>
        <p:nvSpPr>
          <p:cNvPr id="3" name="Content Placeholder 2"/>
          <p:cNvSpPr>
            <a:spLocks noGrp="1"/>
          </p:cNvSpPr>
          <p:nvPr>
            <p:ph idx="1"/>
          </p:nvPr>
        </p:nvSpPr>
        <p:spPr>
          <a:xfrm>
            <a:off x="457200" y="1340768"/>
            <a:ext cx="8229600" cy="4785395"/>
          </a:xfrm>
        </p:spPr>
        <p:txBody>
          <a:bodyPr>
            <a:normAutofit fontScale="85000" lnSpcReduction="10000"/>
          </a:bodyPr>
          <a:lstStyle/>
          <a:p>
            <a:r>
              <a:rPr lang="id-ID" sz="2600" dirty="0" smtClean="0"/>
              <a:t>Pondasi </a:t>
            </a:r>
            <a:r>
              <a:rPr lang="id-ID" sz="2600" dirty="0"/>
              <a:t>merupakan bagian dari struktur bangunan gedung yang berfungsi untuk meneruskan beban bangunan ke dalam tanah secara merata. </a:t>
            </a:r>
            <a:endParaRPr lang="id-ID" sz="2600" dirty="0" smtClean="0"/>
          </a:p>
          <a:p>
            <a:r>
              <a:rPr lang="id-ID" sz="2600" dirty="0" smtClean="0"/>
              <a:t>Dalam </a:t>
            </a:r>
            <a:r>
              <a:rPr lang="id-ID" sz="2600" dirty="0"/>
              <a:t>hal ini pondasi mempunyai syarat harus mendapatkan beban secara merata agar tidak terjadi penurunan tanah yang tidak sama pada suatu bangunan gedung </a:t>
            </a:r>
            <a:endParaRPr lang="id-ID" sz="2600" dirty="0" smtClean="0"/>
          </a:p>
          <a:p>
            <a:r>
              <a:rPr lang="id-ID" sz="2600" dirty="0" smtClean="0"/>
              <a:t>Gambar </a:t>
            </a:r>
            <a:r>
              <a:rPr lang="id-ID" sz="2600" dirty="0"/>
              <a:t>rencana pondasi merupakan salah satu gambar rencana struktur bangunan yang untuk pertama kali dihasilkan. </a:t>
            </a:r>
            <a:endParaRPr lang="id-ID" sz="2600" dirty="0" smtClean="0"/>
          </a:p>
          <a:p>
            <a:r>
              <a:rPr lang="id-ID" sz="2600" dirty="0" smtClean="0"/>
              <a:t>Pondasi </a:t>
            </a:r>
            <a:r>
              <a:rPr lang="id-ID" sz="2600" dirty="0"/>
              <a:t>merupakan bagian bangunan yang sering disebut sebagai substruktur, karena letaknya ada di dalam </a:t>
            </a:r>
            <a:r>
              <a:rPr lang="id-ID" sz="2600" dirty="0" smtClean="0"/>
              <a:t>tanah.</a:t>
            </a:r>
          </a:p>
          <a:p>
            <a:r>
              <a:rPr lang="id-ID" sz="2600" dirty="0"/>
              <a:t>Banyaknya ragam bangunan dengan karakteristik yang berbeda-beda saat ini mendorong terciptanya beragam pondasi yang terbuat dari berbagai material. Salah satunya ialah pondasi batu bata yang menggunakan batu bata sebagai bahan bakunya.</a:t>
            </a:r>
          </a:p>
          <a:p>
            <a:endParaRPr lang="id-ID" sz="2600" dirty="0" smtClean="0"/>
          </a:p>
          <a:p>
            <a:endParaRPr lang="id-ID" dirty="0"/>
          </a:p>
          <a:p>
            <a:endParaRPr lang="id-ID" dirty="0"/>
          </a:p>
        </p:txBody>
      </p:sp>
    </p:spTree>
    <p:extLst>
      <p:ext uri="{BB962C8B-B14F-4D97-AF65-F5344CB8AC3E}">
        <p14:creationId xmlns:p14="http://schemas.microsoft.com/office/powerpoint/2010/main" val="243554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smtClean="0"/>
              <a:t/>
            </a:r>
            <a:br>
              <a:rPr lang="id-ID" b="1" dirty="0" smtClean="0"/>
            </a:br>
            <a:r>
              <a:rPr lang="id-ID" b="1" dirty="0" smtClean="0"/>
              <a:t>Pondasi </a:t>
            </a:r>
            <a:r>
              <a:rPr lang="id-ID" b="1" dirty="0"/>
              <a:t>Batu Bata </a:t>
            </a:r>
            <a:r>
              <a:rPr lang="id-ID" dirty="0"/>
              <a:t/>
            </a:r>
            <a:br>
              <a:rPr lang="id-ID" dirty="0"/>
            </a:br>
            <a:endParaRPr lang="id-ID" dirty="0"/>
          </a:p>
        </p:txBody>
      </p:sp>
      <p:sp>
        <p:nvSpPr>
          <p:cNvPr id="3" name="Content Placeholder 2"/>
          <p:cNvSpPr>
            <a:spLocks noGrp="1"/>
          </p:cNvSpPr>
          <p:nvPr>
            <p:ph idx="1"/>
          </p:nvPr>
        </p:nvSpPr>
        <p:spPr/>
        <p:txBody>
          <a:bodyPr>
            <a:normAutofit fontScale="77500" lnSpcReduction="20000"/>
          </a:bodyPr>
          <a:lstStyle/>
          <a:p>
            <a:r>
              <a:rPr lang="id-ID" dirty="0"/>
              <a:t>Pondasi batu bata adalah pondasi yang terbuat dari material batu bata sebagai bahan utamanya. Seluruh batu bata ini disusun sedemikian rupa untuk membentuk suatu pondasi yang mampu menahan beban bangunan di atasnya kemudian meneruskannya ke dalam tanah. Karena memiliki daya dukung yang tidak terlalu tinggi, pondasi batu bata biasanya diterapkan pada konstruksi yang sederhana.</a:t>
            </a:r>
          </a:p>
          <a:p>
            <a:r>
              <a:rPr lang="id-ID" dirty="0"/>
              <a:t>Selain biayanya yang cukup murah, banyak orang memilih pondasi batu bata lantaran proses pengerjaannya yang sederhana sehingga menghabiskan waktu relatif singkat. Kendati demikian, pondasi ini tetap mampu memberikan jaminan keamanan bangunan dan kedudukan strukturnya</a:t>
            </a:r>
          </a:p>
          <a:p>
            <a:endParaRPr lang="id-ID" dirty="0"/>
          </a:p>
        </p:txBody>
      </p:sp>
    </p:spTree>
    <p:extLst>
      <p:ext uri="{BB962C8B-B14F-4D97-AF65-F5344CB8AC3E}">
        <p14:creationId xmlns:p14="http://schemas.microsoft.com/office/powerpoint/2010/main" val="36484015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ml.sipil.ft.unand.ac.id/images/mading/image07.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8520" y="0"/>
            <a:ext cx="9252520" cy="6741368"/>
          </a:xfrm>
          <a:prstGeom prst="rect">
            <a:avLst/>
          </a:prstGeom>
          <a:noFill/>
          <a:ln>
            <a:noFill/>
          </a:ln>
        </p:spPr>
      </p:pic>
      <p:pic>
        <p:nvPicPr>
          <p:cNvPr id="5" name="Picture 4" descr="Hasil gambar untuk pondasi"/>
          <p:cNvPicPr/>
          <p:nvPr/>
        </p:nvPicPr>
        <p:blipFill>
          <a:blip r:embed="rId3">
            <a:extLst>
              <a:ext uri="{28A0092B-C50C-407E-A947-70E740481C1C}">
                <a14:useLocalDpi xmlns:a14="http://schemas.microsoft.com/office/drawing/2010/main" val="0"/>
              </a:ext>
            </a:extLst>
          </a:blip>
          <a:srcRect/>
          <a:stretch>
            <a:fillRect/>
          </a:stretch>
        </p:blipFill>
        <p:spPr bwMode="auto">
          <a:xfrm>
            <a:off x="7380312" y="4941168"/>
            <a:ext cx="1548839" cy="1224136"/>
          </a:xfrm>
          <a:prstGeom prst="rect">
            <a:avLst/>
          </a:prstGeom>
          <a:noFill/>
          <a:ln>
            <a:noFill/>
          </a:ln>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4797152"/>
            <a:ext cx="1547813"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4748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smtClean="0"/>
              <a:t/>
            </a:r>
            <a:br>
              <a:rPr lang="id-ID" b="1" dirty="0" smtClean="0"/>
            </a:br>
            <a:r>
              <a:rPr lang="id-ID" b="1" dirty="0" smtClean="0"/>
              <a:t>Kelebihan </a:t>
            </a:r>
            <a:r>
              <a:rPr lang="id-ID" b="1" dirty="0"/>
              <a:t>Pondasi Batu Bata              </a:t>
            </a:r>
            <a:r>
              <a:rPr lang="id-ID" dirty="0"/>
              <a:t/>
            </a:r>
            <a:br>
              <a:rPr lang="id-ID" dirty="0"/>
            </a:br>
            <a:endParaRPr lang="id-ID" dirty="0"/>
          </a:p>
        </p:txBody>
      </p:sp>
      <p:sp>
        <p:nvSpPr>
          <p:cNvPr id="3" name="Content Placeholder 2"/>
          <p:cNvSpPr>
            <a:spLocks noGrp="1"/>
          </p:cNvSpPr>
          <p:nvPr>
            <p:ph idx="1"/>
          </p:nvPr>
        </p:nvSpPr>
        <p:spPr/>
        <p:txBody>
          <a:bodyPr>
            <a:normAutofit fontScale="85000" lnSpcReduction="10000"/>
          </a:bodyPr>
          <a:lstStyle/>
          <a:p>
            <a:r>
              <a:rPr lang="id-ID" b="1" dirty="0"/>
              <a:t>1. Kebutuhan Anggaran Biaya Pembuatannya Rendah</a:t>
            </a:r>
            <a:endParaRPr lang="id-ID" dirty="0"/>
          </a:p>
          <a:p>
            <a:r>
              <a:rPr lang="id-ID" b="1" dirty="0"/>
              <a:t>Pondasi batu bata umumnya dipakai untuk mendukung bangunan yang mempunyai konstruksi sederhana dan berada di lahan yang stabil. Ukuran kedalaman galian tanah yang sering diterapkan berkisar antara 50-80 cm. Material utama pembuatannya terdiri atas batu bata, semen, dan pasir. Mengingat bahan bakunya yang tidak terlalu kompleks, biaya untuk membangun pondasi batu bata lebih rendah jika dibandingkan pondasi-pondasi yang lainnya</a:t>
            </a:r>
            <a:endParaRPr lang="id-ID" dirty="0"/>
          </a:p>
        </p:txBody>
      </p:sp>
    </p:spTree>
    <p:extLst>
      <p:ext uri="{BB962C8B-B14F-4D97-AF65-F5344CB8AC3E}">
        <p14:creationId xmlns:p14="http://schemas.microsoft.com/office/powerpoint/2010/main" val="9879649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normAutofit fontScale="70000" lnSpcReduction="20000"/>
          </a:bodyPr>
          <a:lstStyle/>
          <a:p>
            <a:r>
              <a:rPr lang="id-ID" b="1" dirty="0"/>
              <a:t>2. Waktu Pengerjaannya Relatif Cepat</a:t>
            </a:r>
            <a:endParaRPr lang="id-ID" dirty="0"/>
          </a:p>
          <a:p>
            <a:r>
              <a:rPr lang="id-ID" b="1" dirty="0"/>
              <a:t>Pada prinsipnya, konstruksi pondasi batu bata ini mirip seperti pondasi batu kali. Cuma yang membedakan hanyalah material utama yang membentuknya. Selain itu, pasangan batu bata yang digunakan untuk membentuk pondasi ini juga lebih cepat mengering karena pori-porinya yang berukuran lebih besar. Dengan demikian, pondasi ini cocok diaplikasikan pada rencana pembangunan yang membutuhkan efisiensi waktu yang tinggi</a:t>
            </a:r>
            <a:r>
              <a:rPr lang="id-ID" b="1" dirty="0" smtClean="0"/>
              <a:t>.</a:t>
            </a:r>
          </a:p>
          <a:p>
            <a:endParaRPr lang="id-ID" dirty="0"/>
          </a:p>
          <a:p>
            <a:r>
              <a:rPr lang="id-ID" b="1" dirty="0"/>
              <a:t>3. Memiliki Model Konstruksi yang Sederhana</a:t>
            </a:r>
            <a:endParaRPr lang="id-ID" dirty="0"/>
          </a:p>
          <a:p>
            <a:r>
              <a:rPr lang="id-ID" b="1" dirty="0"/>
              <a:t>Kelebihan lain yang dimiliki oleh pondasi batu bata adalah konstruksinya yang sederhana. Pengerjaan pondasi ini dilakukan langsung di tempat pembuatannya. Dimulai dari penggalian tanah, pembuatan adukan perekat, sampai dengan penyusunan batu bata. Sebab kesederhanaan konstruksinya itu pula pembuatan pondasi batu bata sama sekali tidak memerlukan bantuan alat berat.</a:t>
            </a:r>
            <a:endParaRPr lang="id-ID" dirty="0"/>
          </a:p>
          <a:p>
            <a:endParaRPr lang="id-ID" dirty="0"/>
          </a:p>
        </p:txBody>
      </p:sp>
    </p:spTree>
    <p:extLst>
      <p:ext uri="{BB962C8B-B14F-4D97-AF65-F5344CB8AC3E}">
        <p14:creationId xmlns:p14="http://schemas.microsoft.com/office/powerpoint/2010/main" val="1348745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smtClean="0"/>
              <a:t/>
            </a:r>
            <a:br>
              <a:rPr lang="id-ID" b="1" dirty="0" smtClean="0"/>
            </a:br>
            <a:r>
              <a:rPr lang="id-ID" b="1" dirty="0" smtClean="0"/>
              <a:t>Kekurangan </a:t>
            </a:r>
            <a:r>
              <a:rPr lang="id-ID" b="1" dirty="0"/>
              <a:t>Pondasi Batu Bata</a:t>
            </a:r>
            <a:r>
              <a:rPr lang="id-ID" dirty="0"/>
              <a:t/>
            </a:r>
            <a:br>
              <a:rPr lang="id-ID" dirty="0"/>
            </a:br>
            <a:endParaRPr lang="id-ID" dirty="0"/>
          </a:p>
        </p:txBody>
      </p:sp>
      <p:sp>
        <p:nvSpPr>
          <p:cNvPr id="3" name="Content Placeholder 2"/>
          <p:cNvSpPr>
            <a:spLocks noGrp="1"/>
          </p:cNvSpPr>
          <p:nvPr>
            <p:ph idx="1"/>
          </p:nvPr>
        </p:nvSpPr>
        <p:spPr>
          <a:xfrm>
            <a:off x="457200" y="1268760"/>
            <a:ext cx="8229600" cy="4857403"/>
          </a:xfrm>
        </p:spPr>
        <p:txBody>
          <a:bodyPr>
            <a:normAutofit fontScale="92500" lnSpcReduction="20000"/>
          </a:bodyPr>
          <a:lstStyle/>
          <a:p>
            <a:pPr marL="514350" lvl="0" indent="-514350">
              <a:buFont typeface="+mj-lt"/>
              <a:buAutoNum type="arabicPeriod"/>
            </a:pPr>
            <a:r>
              <a:rPr lang="id-ID" dirty="0" smtClean="0"/>
              <a:t>Daya </a:t>
            </a:r>
            <a:r>
              <a:rPr lang="id-ID" dirty="0"/>
              <a:t>dukung yang dimiliki tidak terlalu kuat meski layak digunakan untuk menahan bangunan sederhana</a:t>
            </a:r>
          </a:p>
          <a:p>
            <a:pPr marL="514350" lvl="0" indent="-514350">
              <a:buFont typeface="+mj-lt"/>
              <a:buAutoNum type="arabicPeriod"/>
            </a:pPr>
            <a:r>
              <a:rPr lang="id-ID" dirty="0"/>
              <a:t>Tidak cocok diterapkan untuk mendukung bangunan-bangunan yang bertingkat</a:t>
            </a:r>
          </a:p>
          <a:p>
            <a:pPr marL="514350" lvl="0" indent="-514350">
              <a:buFont typeface="+mj-lt"/>
              <a:buAutoNum type="arabicPeriod"/>
            </a:pPr>
            <a:r>
              <a:rPr lang="id-ID" dirty="0"/>
              <a:t>Dibutuhkan galian tanah yang cukup banyak di sepanjang tempat pendirian struktur dinding bangunan</a:t>
            </a:r>
          </a:p>
          <a:p>
            <a:pPr marL="514350" lvl="0" indent="-514350">
              <a:buFont typeface="+mj-lt"/>
              <a:buAutoNum type="arabicPeriod"/>
            </a:pPr>
            <a:r>
              <a:rPr lang="id-ID" dirty="0"/>
              <a:t>Hanya dapat diaplikasikan apabila kondisi tanah di area pembangunannya cukup stabil</a:t>
            </a:r>
          </a:p>
          <a:p>
            <a:pPr marL="514350" lvl="0" indent="-514350">
              <a:buFont typeface="+mj-lt"/>
              <a:buAutoNum type="arabicPeriod"/>
            </a:pPr>
            <a:r>
              <a:rPr lang="id-ID" dirty="0"/>
              <a:t>Tingkat ketahanannya tidak terlalu bagus terutama jika sering terendam air</a:t>
            </a:r>
          </a:p>
          <a:p>
            <a:pPr marL="514350" indent="-514350">
              <a:buFont typeface="+mj-lt"/>
              <a:buAutoNum type="arabicPeriod"/>
            </a:pPr>
            <a:endParaRPr lang="id-ID" dirty="0"/>
          </a:p>
        </p:txBody>
      </p:sp>
    </p:spTree>
    <p:extLst>
      <p:ext uri="{BB962C8B-B14F-4D97-AF65-F5344CB8AC3E}">
        <p14:creationId xmlns:p14="http://schemas.microsoft.com/office/powerpoint/2010/main" val="24462790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sz="3600" b="1" dirty="0" smtClean="0"/>
              <a:t/>
            </a:r>
            <a:br>
              <a:rPr lang="id-ID" sz="3600" b="1" dirty="0" smtClean="0"/>
            </a:br>
            <a:r>
              <a:rPr lang="id-ID" sz="3600" b="1" dirty="0" smtClean="0"/>
              <a:t>Konstruksi </a:t>
            </a:r>
            <a:r>
              <a:rPr lang="id-ID" sz="3600" b="1" dirty="0"/>
              <a:t>Pondasi dan Tiang Utama Rumah Amfibi di Lahan Basah</a:t>
            </a:r>
            <a:r>
              <a:rPr lang="id-ID" b="1" dirty="0"/>
              <a:t/>
            </a:r>
            <a:br>
              <a:rPr lang="id-ID" b="1" dirty="0"/>
            </a:br>
            <a:endParaRPr lang="id-ID" dirty="0"/>
          </a:p>
        </p:txBody>
      </p:sp>
      <p:sp>
        <p:nvSpPr>
          <p:cNvPr id="3" name="Content Placeholder 2"/>
          <p:cNvSpPr>
            <a:spLocks noGrp="1"/>
          </p:cNvSpPr>
          <p:nvPr>
            <p:ph idx="1"/>
          </p:nvPr>
        </p:nvSpPr>
        <p:spPr/>
        <p:txBody>
          <a:bodyPr>
            <a:normAutofit fontScale="85000" lnSpcReduction="10000"/>
          </a:bodyPr>
          <a:lstStyle/>
          <a:p>
            <a:r>
              <a:rPr lang="id-ID" dirty="0"/>
              <a:t>Banjir di lahan basah dan bantaran sungai memang tidak dapat dihindari, karena lahan basah dan bantaran sungai itu sebetulnya memang tempat air bila musim penghujan tiba. </a:t>
            </a:r>
            <a:endParaRPr lang="id-ID" dirty="0" smtClean="0"/>
          </a:p>
          <a:p>
            <a:r>
              <a:rPr lang="id-ID" dirty="0" smtClean="0"/>
              <a:t>Namun </a:t>
            </a:r>
            <a:r>
              <a:rPr lang="id-ID" dirty="0"/>
              <a:t>demikian banjir dapat dicegah atau diminimalisasi dampaknya, dan salah satu caranya adalah dengan bentuk rumah panggung. Cara ini  telah dilakukan secara turun-temurun di wilayah Kalimantan. </a:t>
            </a:r>
            <a:endParaRPr lang="id-ID" dirty="0" smtClean="0"/>
          </a:p>
          <a:p>
            <a:r>
              <a:rPr lang="id-ID" dirty="0" smtClean="0"/>
              <a:t>Akan </a:t>
            </a:r>
            <a:r>
              <a:rPr lang="id-ID" dirty="0"/>
              <a:t>tetapi, seiring dengan adanya dampak pemanasan global, hunian panggung pada lahan </a:t>
            </a:r>
            <a:r>
              <a:rPr lang="id-ID" dirty="0" smtClean="0"/>
              <a:t>basah</a:t>
            </a:r>
            <a:endParaRPr lang="id-ID" dirty="0"/>
          </a:p>
          <a:p>
            <a:endParaRPr lang="id-ID" dirty="0"/>
          </a:p>
        </p:txBody>
      </p:sp>
    </p:spTree>
    <p:extLst>
      <p:ext uri="{BB962C8B-B14F-4D97-AF65-F5344CB8AC3E}">
        <p14:creationId xmlns:p14="http://schemas.microsoft.com/office/powerpoint/2010/main" val="1863941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505475"/>
          </a:xfrm>
        </p:spPr>
        <p:txBody>
          <a:bodyPr>
            <a:normAutofit fontScale="70000" lnSpcReduction="20000"/>
          </a:bodyPr>
          <a:lstStyle/>
          <a:p>
            <a:r>
              <a:rPr lang="id-ID" dirty="0"/>
              <a:t>Bila musim penghujan tiba, banjir adalah permasalahan yang paling kompleks yang terjadi di Indonesia saat ini. </a:t>
            </a:r>
            <a:endParaRPr lang="id-ID" dirty="0" smtClean="0"/>
          </a:p>
          <a:p>
            <a:r>
              <a:rPr lang="id-ID" dirty="0" smtClean="0"/>
              <a:t>Di </a:t>
            </a:r>
            <a:r>
              <a:rPr lang="id-ID" dirty="0"/>
              <a:t>Kalimantan Tengah (Kalteng) dengan sebagian besar permukiman di perkotaannya dibangun pada lahan basah dan tepian sungai, bila musim penghujan tiba, banjir kerap kali datang melanda ke permukiman-permukiman yang didirikan pada lahan-lahan </a:t>
            </a:r>
            <a:r>
              <a:rPr lang="id-ID" dirty="0" smtClean="0"/>
              <a:t>tersebut</a:t>
            </a:r>
          </a:p>
          <a:p>
            <a:r>
              <a:rPr lang="id-ID" dirty="0" smtClean="0"/>
              <a:t>Melalui </a:t>
            </a:r>
            <a:r>
              <a:rPr lang="id-ID" dirty="0"/>
              <a:t>konsep arsitektur amfibi ini, seluruh permukiman yang dibangun di lahan basah dan bantaran sungai  akan mengapungkan rumah-rumah, jalan-jalan lingkungan, fasilitas-fasilitas sosial / umum bahkan septictanknya akan mengapung bila air yang merupakan penghuni asli lahan dan bantaran sungai itu datang saat musim penghujan. </a:t>
            </a:r>
            <a:endParaRPr lang="id-ID" dirty="0" smtClean="0"/>
          </a:p>
          <a:p>
            <a:r>
              <a:rPr lang="id-ID" dirty="0" smtClean="0"/>
              <a:t>Melalui </a:t>
            </a:r>
            <a:r>
              <a:rPr lang="id-ID" dirty="0"/>
              <a:t>konsep arsitektur amfibi ini juga, air hujan yang menimpa atap-atap bangunan di panen melalui tandon-tandon air. Dengan memanfaatkan bahan-bahan bangunan yang ramah lingkungan dan ringan, memanen hujan bila musim penghujan, dan mempersilahkan air menggenangi lahan basah dan bantaran sungai, akan tercipta Arsitektur Hijau yang bersahabat dengan air dan bebas banjir</a:t>
            </a:r>
          </a:p>
          <a:p>
            <a:endParaRPr lang="id-ID" dirty="0"/>
          </a:p>
        </p:txBody>
      </p:sp>
    </p:spTree>
    <p:extLst>
      <p:ext uri="{BB962C8B-B14F-4D97-AF65-F5344CB8AC3E}">
        <p14:creationId xmlns:p14="http://schemas.microsoft.com/office/powerpoint/2010/main" val="11555528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normAutofit fontScale="70000" lnSpcReduction="20000"/>
          </a:bodyPr>
          <a:lstStyle/>
          <a:p>
            <a:r>
              <a:rPr lang="id-ID" dirty="0"/>
              <a:t>Pengapung merupakan salah satu bahan bangunan yang sangat penting bagi arsitektur amfibi. </a:t>
            </a:r>
            <a:endParaRPr lang="id-ID" dirty="0" smtClean="0"/>
          </a:p>
          <a:p>
            <a:r>
              <a:rPr lang="id-ID" dirty="0" smtClean="0"/>
              <a:t>Ada </a:t>
            </a:r>
            <a:r>
              <a:rPr lang="id-ID" dirty="0"/>
              <a:t>8 (delapan) bahan pengapung yang kini telah digunakan dalam mewujudkan arsitektur amfibi, yaitu : </a:t>
            </a:r>
            <a:endParaRPr lang="id-ID" dirty="0" smtClean="0"/>
          </a:p>
          <a:p>
            <a:r>
              <a:rPr lang="id-ID" dirty="0" smtClean="0"/>
              <a:t>1</a:t>
            </a:r>
            <a:r>
              <a:rPr lang="id-ID" dirty="0"/>
              <a:t>) EPS / expandable polystyrene (semacam gabus putih, orang sering menyebutnya dengan styrofoam), </a:t>
            </a:r>
            <a:endParaRPr lang="id-ID" dirty="0" smtClean="0"/>
          </a:p>
          <a:p>
            <a:r>
              <a:rPr lang="id-ID" dirty="0" smtClean="0"/>
              <a:t>2</a:t>
            </a:r>
            <a:r>
              <a:rPr lang="id-ID" dirty="0"/>
              <a:t>). drum plastik, </a:t>
            </a:r>
            <a:endParaRPr lang="id-ID" dirty="0" smtClean="0"/>
          </a:p>
          <a:p>
            <a:r>
              <a:rPr lang="id-ID" dirty="0" smtClean="0"/>
              <a:t>3</a:t>
            </a:r>
            <a:r>
              <a:rPr lang="id-ID" dirty="0"/>
              <a:t>). batang kayu utuh (kini sulit mencari batang kayu utuh berdiameter 50 cm lebih</a:t>
            </a:r>
            <a:r>
              <a:rPr lang="id-ID" dirty="0" smtClean="0"/>
              <a:t>),</a:t>
            </a:r>
          </a:p>
          <a:p>
            <a:r>
              <a:rPr lang="id-ID" dirty="0" smtClean="0"/>
              <a:t> </a:t>
            </a:r>
            <a:r>
              <a:rPr lang="id-ID" dirty="0"/>
              <a:t>4). bambu</a:t>
            </a:r>
            <a:r>
              <a:rPr lang="id-ID" dirty="0" smtClean="0"/>
              <a:t>,</a:t>
            </a:r>
          </a:p>
          <a:p>
            <a:r>
              <a:rPr lang="id-ID" dirty="0" smtClean="0"/>
              <a:t> </a:t>
            </a:r>
            <a:r>
              <a:rPr lang="id-ID" dirty="0"/>
              <a:t>5). pipa PVC, </a:t>
            </a:r>
            <a:endParaRPr lang="id-ID" dirty="0" smtClean="0"/>
          </a:p>
          <a:p>
            <a:r>
              <a:rPr lang="id-ID" dirty="0" smtClean="0"/>
              <a:t>6</a:t>
            </a:r>
            <a:r>
              <a:rPr lang="id-ID" dirty="0"/>
              <a:t>).  botol plastik / galon air mineral. </a:t>
            </a:r>
            <a:endParaRPr lang="id-ID" dirty="0" smtClean="0"/>
          </a:p>
          <a:p>
            <a:r>
              <a:rPr lang="id-ID" dirty="0" smtClean="0"/>
              <a:t>7</a:t>
            </a:r>
            <a:r>
              <a:rPr lang="id-ID" dirty="0"/>
              <a:t>) plat baja berbentuk tabung silinder dan balok </a:t>
            </a:r>
            <a:r>
              <a:rPr lang="id-ID" dirty="0" smtClean="0"/>
              <a:t>dan</a:t>
            </a:r>
          </a:p>
          <a:p>
            <a:r>
              <a:rPr lang="id-ID" dirty="0" smtClean="0"/>
              <a:t> </a:t>
            </a:r>
            <a:r>
              <a:rPr lang="id-ID" dirty="0"/>
              <a:t>8) plat beton kedap air dan berongga berbentuk balok (merupakan teknologi terbaru). </a:t>
            </a:r>
            <a:endParaRPr lang="id-ID" dirty="0" smtClean="0"/>
          </a:p>
          <a:p>
            <a:r>
              <a:rPr lang="id-ID" dirty="0" smtClean="0"/>
              <a:t>Di </a:t>
            </a:r>
            <a:r>
              <a:rPr lang="id-ID" dirty="0"/>
              <a:t>Palangka Raya, EPS telah digunakan sebagai bahan apung untuk bangunan hanggar pesawat air milik MAF Palangka Raya</a:t>
            </a:r>
            <a:r>
              <a:rPr lang="id-ID" dirty="0" smtClean="0"/>
              <a:t>.</a:t>
            </a:r>
            <a:endParaRPr lang="id-ID" dirty="0"/>
          </a:p>
        </p:txBody>
      </p:sp>
    </p:spTree>
    <p:extLst>
      <p:ext uri="{BB962C8B-B14F-4D97-AF65-F5344CB8AC3E}">
        <p14:creationId xmlns:p14="http://schemas.microsoft.com/office/powerpoint/2010/main" val="1075569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normAutofit fontScale="62500" lnSpcReduction="20000"/>
          </a:bodyPr>
          <a:lstStyle/>
          <a:p>
            <a:r>
              <a:rPr lang="id-ID" dirty="0"/>
              <a:t>Ark’a Modulam  adalah salah satu alternatif  modul konstruksi dan tiang utama rumah amfibi. Bila lahan basahnya tak berair, pondasi rumah akan berpijak pada tanah, namun bila lahan basahnya berair, pondasi rumah akan mengapung. </a:t>
            </a:r>
            <a:endParaRPr lang="id-ID" dirty="0" smtClean="0"/>
          </a:p>
          <a:p>
            <a:r>
              <a:rPr lang="id-ID" dirty="0" smtClean="0"/>
              <a:t>Dengan </a:t>
            </a:r>
            <a:r>
              <a:rPr lang="id-ID" dirty="0"/>
              <a:t>Ark’a Modulam ini, lantai rumah akan terbebas dari rendaman air banjir maksimal. </a:t>
            </a:r>
            <a:endParaRPr lang="id-ID" dirty="0" smtClean="0"/>
          </a:p>
          <a:p>
            <a:r>
              <a:rPr lang="id-ID" dirty="0" smtClean="0"/>
              <a:t>Dalam </a:t>
            </a:r>
            <a:r>
              <a:rPr lang="id-ID" dirty="0"/>
              <a:t>Ark’a Modulam ini, pengapung menggunakan drum plastik 200 liter yang dirakit secara berdiri. Karena jalan-jalan lingkungan perumahan di lahan basah perkotaan telah dibangun dengan ketinggian antara 1,5 sampai 2 meter, maka dalam Ark’a Modulam ini terdapat semacam menara mini sebagai pijakan pondasi rumah amfibi saat lahan basah tak berair. </a:t>
            </a:r>
            <a:endParaRPr lang="id-ID" dirty="0" smtClean="0"/>
          </a:p>
          <a:p>
            <a:r>
              <a:rPr lang="id-ID" dirty="0" smtClean="0"/>
              <a:t>Sama </a:t>
            </a:r>
            <a:r>
              <a:rPr lang="id-ID" dirty="0"/>
              <a:t>halnya dengan rumah panggung, tiang tower mini juga dipancang dengan kedalaman memperhatikan kondisi tanah. Ark’a Modulam ini menawarkan 3 modul desain yaitu modul A dengan 4 drum, modul R dengan 5 drum dan modul K dengan 16 drum. </a:t>
            </a:r>
            <a:endParaRPr lang="id-ID" dirty="0" smtClean="0"/>
          </a:p>
          <a:p>
            <a:r>
              <a:rPr lang="id-ID" dirty="0" smtClean="0"/>
              <a:t>Bila </a:t>
            </a:r>
            <a:r>
              <a:rPr lang="id-ID" dirty="0"/>
              <a:t>posisi modul berada di pinggir, modul dilengkapi dengan konstruksi tonggak vertikal yang berfungsi sebagai sistem tambat bila rumah mengapung.Tonggak vertikal ini juga dipancang dengan kedalaman memperhatikan kondisi </a:t>
            </a:r>
            <a:r>
              <a:rPr lang="id-ID" dirty="0" smtClean="0"/>
              <a:t>tanah</a:t>
            </a:r>
            <a:endParaRPr lang="id-ID" dirty="0"/>
          </a:p>
          <a:p>
            <a:endParaRPr lang="id-ID" dirty="0"/>
          </a:p>
        </p:txBody>
      </p:sp>
    </p:spTree>
    <p:extLst>
      <p:ext uri="{BB962C8B-B14F-4D97-AF65-F5344CB8AC3E}">
        <p14:creationId xmlns:p14="http://schemas.microsoft.com/office/powerpoint/2010/main" val="36157305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363272" cy="6048672"/>
          </a:xfrm>
        </p:spPr>
        <p:txBody>
          <a:bodyPr>
            <a:normAutofit fontScale="25000" lnSpcReduction="20000"/>
          </a:bodyPr>
          <a:lstStyle/>
          <a:p>
            <a:r>
              <a:rPr lang="id-ID" sz="9200" dirty="0">
                <a:latin typeface="+mj-lt"/>
              </a:rPr>
              <a:t>Dari tujuh bahan apung di atas, drum plastik dinilai paling efisien digunakan sebagai bahan apung untuk arsitektur amfibi tergolong arsitektur sederhana seperti rumah tinggal. </a:t>
            </a:r>
            <a:endParaRPr lang="id-ID" sz="9200" dirty="0" smtClean="0">
              <a:latin typeface="+mj-lt"/>
            </a:endParaRPr>
          </a:p>
          <a:p>
            <a:r>
              <a:rPr lang="id-ID" sz="9200" dirty="0" smtClean="0">
                <a:latin typeface="+mj-lt"/>
              </a:rPr>
              <a:t>Selain </a:t>
            </a:r>
            <a:r>
              <a:rPr lang="id-ID" sz="9200" dirty="0">
                <a:latin typeface="+mj-lt"/>
              </a:rPr>
              <a:t>itu, drum plastik bisa dibeli dalam bentuk bekasnya yang tentunya lebih murah daripada harga barunya. </a:t>
            </a:r>
            <a:endParaRPr lang="id-ID" sz="9200" dirty="0" smtClean="0">
              <a:latin typeface="+mj-lt"/>
            </a:endParaRPr>
          </a:p>
          <a:p>
            <a:r>
              <a:rPr lang="id-ID" sz="9200" dirty="0" smtClean="0">
                <a:latin typeface="+mj-lt"/>
              </a:rPr>
              <a:t>Drum </a:t>
            </a:r>
            <a:r>
              <a:rPr lang="id-ID" sz="9200" dirty="0">
                <a:latin typeface="+mj-lt"/>
              </a:rPr>
              <a:t>plastik ini telah banyak digunakan sebagai pengganti glondongan kayu yang kini semakin sulit didapatkan. </a:t>
            </a:r>
            <a:endParaRPr lang="id-ID" sz="9200" dirty="0" smtClean="0">
              <a:latin typeface="+mj-lt"/>
            </a:endParaRPr>
          </a:p>
          <a:p>
            <a:r>
              <a:rPr lang="id-ID" sz="9200" dirty="0" smtClean="0">
                <a:latin typeface="+mj-lt"/>
              </a:rPr>
              <a:t>Selain </a:t>
            </a:r>
            <a:r>
              <a:rPr lang="id-ID" sz="9200" dirty="0">
                <a:latin typeface="+mj-lt"/>
              </a:rPr>
              <a:t>itu, drum plastik juga telah banyak dipakai untuk bangunan wisata sungai atau danau seperti rumah makan terapung, pondok / gazebo terapung, bahkan penginapan terapung. </a:t>
            </a:r>
            <a:endParaRPr lang="id-ID" sz="9200" dirty="0" smtClean="0">
              <a:latin typeface="+mj-lt"/>
            </a:endParaRPr>
          </a:p>
          <a:p>
            <a:r>
              <a:rPr lang="id-ID" sz="9200" dirty="0" smtClean="0">
                <a:latin typeface="+mj-lt"/>
              </a:rPr>
              <a:t>Dalam </a:t>
            </a:r>
            <a:r>
              <a:rPr lang="id-ID" sz="9200" dirty="0">
                <a:latin typeface="+mj-lt"/>
              </a:rPr>
              <a:t>dunia arsitektur, seorang arsitek Nigeria telah berinovasi membuat sekolah terapung untuk peremajaan permukiman kumuh di suatu laguna. Sekolah terapung Makoko berlantai tiga ini ditopang oleh 256 drum plastik biru 200 lt yang dirakit secara berdiri</a:t>
            </a:r>
          </a:p>
          <a:p>
            <a:r>
              <a:rPr lang="id-ID" sz="9200" dirty="0">
                <a:latin typeface="+mj-lt"/>
              </a:rPr>
              <a:t>Dengan mempelajari dan mengkaji sejumlah arsitektur terapung dan arsitektur amfibi, ditawarkan Ark’a Modulam sebagai salah satu alternatif pemecahan dan pengembangan perumahan di lahan basah.</a:t>
            </a:r>
          </a:p>
          <a:p>
            <a:endParaRPr lang="id-ID" sz="9200" dirty="0">
              <a:latin typeface="+mj-lt"/>
            </a:endParaRPr>
          </a:p>
          <a:p>
            <a:endParaRPr lang="id-ID" dirty="0"/>
          </a:p>
        </p:txBody>
      </p:sp>
    </p:spTree>
    <p:extLst>
      <p:ext uri="{BB962C8B-B14F-4D97-AF65-F5344CB8AC3E}">
        <p14:creationId xmlns:p14="http://schemas.microsoft.com/office/powerpoint/2010/main" val="32864352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6048672"/>
          </a:xfrm>
        </p:spPr>
        <p:txBody>
          <a:bodyPr>
            <a:normAutofit/>
          </a:bodyPr>
          <a:lstStyle/>
          <a:p>
            <a:r>
              <a:rPr lang="id-ID" sz="1800" dirty="0"/>
              <a:t>Dengan Ark’a Modulam ini, diharapkan rumah-rumah panggung di lahan basah perkotaan yang telah terendam air banjir maksimal saat ini tak lagi menambah ketinggian tonggak rumah panggung atau mengurug lahannya, melainkan mengubah bentuk rumah panggung tersebut menjadi rumah amfibi. </a:t>
            </a:r>
            <a:endParaRPr lang="id-ID" sz="1800" dirty="0" smtClean="0"/>
          </a:p>
          <a:p>
            <a:r>
              <a:rPr lang="id-ID" sz="1800" dirty="0" smtClean="0"/>
              <a:t>Diharapkan </a:t>
            </a:r>
            <a:r>
              <a:rPr lang="id-ID" sz="1800" dirty="0"/>
              <a:t>rumah amfibi ini akan memberikan keunikan tersendiri pada perumahan di lahan basah, sekaligus berpotensi sebagai atraksi wisata perkotaan. Semoga Ark’a Modulam ini bermanfaat dan dapat dijadikan salah satu alternatif dalam membangun rumah yang bebas </a:t>
            </a:r>
            <a:r>
              <a:rPr lang="id-ID" sz="1800" dirty="0" smtClean="0"/>
              <a:t>banjir</a:t>
            </a:r>
          </a:p>
          <a:p>
            <a:endParaRPr lang="id-ID" sz="1600" dirty="0"/>
          </a:p>
        </p:txBody>
      </p:sp>
      <p:pic>
        <p:nvPicPr>
          <p:cNvPr id="4" name="Picture 3" descr="http://ikons.id/Rekomendasi/img/modulam2.jpg"/>
          <p:cNvPicPr/>
          <p:nvPr/>
        </p:nvPicPr>
        <p:blipFill>
          <a:blip r:embed="rId2">
            <a:extLst>
              <a:ext uri="{28A0092B-C50C-407E-A947-70E740481C1C}">
                <a14:useLocalDpi xmlns:a14="http://schemas.microsoft.com/office/drawing/2010/main" val="0"/>
              </a:ext>
            </a:extLst>
          </a:blip>
          <a:srcRect/>
          <a:stretch>
            <a:fillRect/>
          </a:stretch>
        </p:blipFill>
        <p:spPr bwMode="auto">
          <a:xfrm>
            <a:off x="971600" y="3284984"/>
            <a:ext cx="7488832" cy="3168352"/>
          </a:xfrm>
          <a:prstGeom prst="rect">
            <a:avLst/>
          </a:prstGeom>
          <a:noFill/>
          <a:ln>
            <a:noFill/>
          </a:ln>
        </p:spPr>
      </p:pic>
    </p:spTree>
    <p:extLst>
      <p:ext uri="{BB962C8B-B14F-4D97-AF65-F5344CB8AC3E}">
        <p14:creationId xmlns:p14="http://schemas.microsoft.com/office/powerpoint/2010/main" val="4405180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www.ikons.id/wp-content/uploads/2017/03/modulam1-640x427.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23270409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player.slideplayer.info/69/12024951/slides/slide_3.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11564108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player.slideplayer.info/69/12024951/slides/slide_4.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26422754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sz="3100" b="1" dirty="0" smtClean="0"/>
              <a:t/>
            </a:r>
            <a:br>
              <a:rPr lang="id-ID" sz="3100" b="1" dirty="0" smtClean="0"/>
            </a:br>
            <a:r>
              <a:rPr lang="id-ID" sz="3100" b="1" dirty="0" smtClean="0"/>
              <a:t>MACAM </a:t>
            </a:r>
            <a:r>
              <a:rPr lang="id-ID" sz="3100" b="1" dirty="0"/>
              <a:t>PONDASI MENURUT BAHAN YANG DIGUNAKAN</a:t>
            </a:r>
            <a:r>
              <a:rPr lang="id-ID" dirty="0"/>
              <a:t/>
            </a:r>
            <a:br>
              <a:rPr lang="id-ID" dirty="0"/>
            </a:br>
            <a:endParaRPr lang="id-ID" dirty="0"/>
          </a:p>
        </p:txBody>
      </p:sp>
      <p:sp>
        <p:nvSpPr>
          <p:cNvPr id="3" name="Content Placeholder 2"/>
          <p:cNvSpPr>
            <a:spLocks noGrp="1"/>
          </p:cNvSpPr>
          <p:nvPr>
            <p:ph idx="1"/>
          </p:nvPr>
        </p:nvSpPr>
        <p:spPr/>
        <p:txBody>
          <a:bodyPr>
            <a:normAutofit fontScale="85000" lnSpcReduction="10000"/>
          </a:bodyPr>
          <a:lstStyle/>
          <a:p>
            <a:r>
              <a:rPr lang="id-ID" dirty="0" smtClean="0"/>
              <a:t>Pondasi </a:t>
            </a:r>
            <a:r>
              <a:rPr lang="id-ID" dirty="0"/>
              <a:t>Pasangan Batu Kali, adalah pondasi yang dibuat dari pasangan batu kali dengan menggunakan perekat aau spesie berupa campuran antara bahan pasir, semen/ PC, dan kapur. Pondasi batu kali ini mempunyai sifat kekuatan terhadap gaya tekan tetapi tidak mampu menahan beban tarikan, sehingga pondasi dari pasangan batu kali tidak kuat menahan momen. Pondasi ini hanya sesuai untuk lokasi dengan kondisi tanah cukup baik. Tanah dapat dikatakan mempunyai kondisi cukup baik apabila mempunyai daya dukung lebih dari 1kg/cm2.</a:t>
            </a:r>
          </a:p>
          <a:p>
            <a:endParaRPr lang="id-ID" dirty="0"/>
          </a:p>
        </p:txBody>
      </p:sp>
    </p:spTree>
    <p:extLst>
      <p:ext uri="{BB962C8B-B14F-4D97-AF65-F5344CB8AC3E}">
        <p14:creationId xmlns:p14="http://schemas.microsoft.com/office/powerpoint/2010/main" val="17856831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sz="3100" b="1" dirty="0" smtClean="0"/>
              <a:t/>
            </a:r>
            <a:br>
              <a:rPr lang="id-ID" sz="3100" b="1" dirty="0" smtClean="0"/>
            </a:br>
            <a:r>
              <a:rPr lang="id-ID" sz="3100" b="1" dirty="0"/>
              <a:t/>
            </a:r>
            <a:br>
              <a:rPr lang="id-ID" sz="3100" b="1" dirty="0"/>
            </a:br>
            <a:r>
              <a:rPr lang="id-ID" sz="3100" b="1" dirty="0" smtClean="0"/>
              <a:t>MACAM PONDASI MENURUT BAHAN YANG DIGUNAKAN</a:t>
            </a:r>
            <a:r>
              <a:rPr lang="id-ID" dirty="0" smtClean="0"/>
              <a:t/>
            </a:r>
            <a:br>
              <a:rPr lang="id-ID" dirty="0" smtClean="0"/>
            </a:br>
            <a:endParaRPr lang="id-ID" dirty="0"/>
          </a:p>
        </p:txBody>
      </p:sp>
      <p:sp>
        <p:nvSpPr>
          <p:cNvPr id="3" name="Content Placeholder 2"/>
          <p:cNvSpPr>
            <a:spLocks noGrp="1"/>
          </p:cNvSpPr>
          <p:nvPr>
            <p:ph idx="1"/>
          </p:nvPr>
        </p:nvSpPr>
        <p:spPr/>
        <p:txBody>
          <a:bodyPr>
            <a:normAutofit fontScale="85000" lnSpcReduction="20000"/>
          </a:bodyPr>
          <a:lstStyle/>
          <a:p>
            <a:r>
              <a:rPr lang="id-ID" dirty="0" smtClean="0"/>
              <a:t>Pondasi </a:t>
            </a:r>
            <a:r>
              <a:rPr lang="id-ID" dirty="0"/>
              <a:t>Beton Bertulang, merupakan pondasi yang dibuat dari bahan beton bertulang. Pondasi ini mempunyai kekuatan atau tahanan terhadap gaya tekan dan tarik. Dengan demikian, maka pondasi ini mampu menahan mohen hingga batas tertentu. Pondasi ini dapat dipasang di semua keadaan tanah, dengan catatan perlu dihitung luas tampangnya. Pondasi dengan bahan baja, merupakan pondasi yang dibuat khusus untuk tiang pancang. Jenis pondasi ini tidak dapat berdiri sendiri, maka harus dikombinasikan dengan pondasi lain yang mempunyai permukaan cukup lebar.</a:t>
            </a:r>
          </a:p>
          <a:p>
            <a:r>
              <a:rPr lang="id-ID" dirty="0"/>
              <a:t> </a:t>
            </a:r>
          </a:p>
          <a:p>
            <a:endParaRPr lang="id-ID" dirty="0"/>
          </a:p>
        </p:txBody>
      </p:sp>
    </p:spTree>
    <p:extLst>
      <p:ext uri="{BB962C8B-B14F-4D97-AF65-F5344CB8AC3E}">
        <p14:creationId xmlns:p14="http://schemas.microsoft.com/office/powerpoint/2010/main" val="3677804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2400" b="1" dirty="0"/>
              <a:t>MACAM PONDASI MENURUT BAHAN YANG DIGUNAKAN</a:t>
            </a:r>
            <a:endParaRPr lang="id-ID" sz="2400" dirty="0"/>
          </a:p>
        </p:txBody>
      </p:sp>
      <p:sp>
        <p:nvSpPr>
          <p:cNvPr id="3" name="Content Placeholder 2"/>
          <p:cNvSpPr>
            <a:spLocks noGrp="1"/>
          </p:cNvSpPr>
          <p:nvPr>
            <p:ph idx="1"/>
          </p:nvPr>
        </p:nvSpPr>
        <p:spPr>
          <a:xfrm>
            <a:off x="457200" y="1268760"/>
            <a:ext cx="8229600" cy="4857403"/>
          </a:xfrm>
        </p:spPr>
        <p:txBody>
          <a:bodyPr>
            <a:normAutofit/>
          </a:bodyPr>
          <a:lstStyle/>
          <a:p>
            <a:r>
              <a:rPr lang="id-ID" dirty="0" smtClean="0"/>
              <a:t>Pondasi </a:t>
            </a:r>
            <a:r>
              <a:rPr lang="id-ID" dirty="0"/>
              <a:t>dengan bahan kayu, merupakan pondasi yang dibuat khusus untuk tiang pancang. Jenis pondasi ini tidak dapat berdiri sendiri, maka harus dikombinasikan dengan pondasi lain yang mempunyai permukaan cukup lebar. </a:t>
            </a:r>
            <a:endParaRPr lang="id-ID" dirty="0" smtClean="0"/>
          </a:p>
          <a:p>
            <a:r>
              <a:rPr lang="id-ID" dirty="0" smtClean="0"/>
              <a:t>Jenis </a:t>
            </a:r>
            <a:r>
              <a:rPr lang="id-ID" dirty="0"/>
              <a:t>pondasi tiang pancang ini digunakan untuk mengejar kedalaman tanah baik agar bangunan dapat didirikan </a:t>
            </a:r>
            <a:r>
              <a:rPr lang="id-ID" dirty="0" smtClean="0"/>
              <a:t>diatasnya</a:t>
            </a:r>
            <a:endParaRPr lang="id-ID" dirty="0"/>
          </a:p>
        </p:txBody>
      </p:sp>
    </p:spTree>
    <p:extLst>
      <p:ext uri="{BB962C8B-B14F-4D97-AF65-F5344CB8AC3E}">
        <p14:creationId xmlns:p14="http://schemas.microsoft.com/office/powerpoint/2010/main" val="13399425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a:t>Matriks Jenis Pondasi Fungsi, Perletakan, dan Bahan.</a:t>
            </a:r>
            <a:endParaRPr lang="id-ID" dirty="0"/>
          </a:p>
        </p:txBody>
      </p:sp>
      <p:sp>
        <p:nvSpPr>
          <p:cNvPr id="3" name="Content Placeholder 2"/>
          <p:cNvSpPr>
            <a:spLocks noGrp="1"/>
          </p:cNvSpPr>
          <p:nvPr>
            <p:ph idx="1"/>
          </p:nvPr>
        </p:nvSpPr>
        <p:spPr/>
        <p:txBody>
          <a:bodyPr>
            <a:normAutofit/>
          </a:bodyPr>
          <a:lstStyle/>
          <a:p>
            <a:r>
              <a:rPr lang="id-ID" dirty="0" smtClean="0"/>
              <a:t>PONDASI </a:t>
            </a:r>
            <a:r>
              <a:rPr lang="id-ID" dirty="0"/>
              <a:t>UMPAK Pondasi umpak adalah pondasi yang digunakan sebagai alas atau dasar dari tiang suatu bangunan sederhana yang menggunakan sistim rangka kayu. Pondasi umpak ini dipasang tepat dibawah kolom kayu bangunan. Pondasi umpak ini hanya sesuai digunakan pada daerah dengan kondisi tanah baik, sehingga kemungkinan amblesnya umpak kedalam tanah relatif kecil.</a:t>
            </a:r>
          </a:p>
          <a:p>
            <a:endParaRPr lang="id-ID" dirty="0"/>
          </a:p>
        </p:txBody>
      </p:sp>
    </p:spTree>
    <p:extLst>
      <p:ext uri="{BB962C8B-B14F-4D97-AF65-F5344CB8AC3E}">
        <p14:creationId xmlns:p14="http://schemas.microsoft.com/office/powerpoint/2010/main" val="11851281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2800" b="1" dirty="0"/>
              <a:t>PONDASI PASANGAN BATU KALI MEMANJANG</a:t>
            </a:r>
            <a:endParaRPr lang="id-ID" sz="2800" dirty="0"/>
          </a:p>
        </p:txBody>
      </p:sp>
      <p:sp>
        <p:nvSpPr>
          <p:cNvPr id="3" name="Content Placeholder 2"/>
          <p:cNvSpPr>
            <a:spLocks noGrp="1"/>
          </p:cNvSpPr>
          <p:nvPr>
            <p:ph idx="1"/>
          </p:nvPr>
        </p:nvSpPr>
        <p:spPr>
          <a:xfrm>
            <a:off x="457200" y="1340768"/>
            <a:ext cx="8229600" cy="4785395"/>
          </a:xfrm>
        </p:spPr>
        <p:txBody>
          <a:bodyPr>
            <a:normAutofit/>
          </a:bodyPr>
          <a:lstStyle/>
          <a:p>
            <a:r>
              <a:rPr lang="id-ID" dirty="0" smtClean="0"/>
              <a:t>Pondasi </a:t>
            </a:r>
            <a:r>
              <a:rPr lang="id-ID" dirty="0"/>
              <a:t>pasangan batu kali memanjang banyak digunakan pada bangunan gedung satu lantai sederhana. </a:t>
            </a:r>
            <a:endParaRPr lang="id-ID" dirty="0" smtClean="0"/>
          </a:p>
          <a:p>
            <a:r>
              <a:rPr lang="id-ID" dirty="0" smtClean="0"/>
              <a:t>Pondasi </a:t>
            </a:r>
            <a:r>
              <a:rPr lang="id-ID" dirty="0"/>
              <a:t>jenis ini hanya sesuai diterapkan pada daerah dengan kondisi tanah relatif cukup baik, dengan daya dukung tanah sekitar 1 kg/cm2 atau lebih.</a:t>
            </a:r>
          </a:p>
          <a:p>
            <a:r>
              <a:rPr lang="id-ID" dirty="0"/>
              <a:t> </a:t>
            </a:r>
          </a:p>
          <a:p>
            <a:endParaRPr lang="id-ID" dirty="0"/>
          </a:p>
        </p:txBody>
      </p:sp>
    </p:spTree>
    <p:extLst>
      <p:ext uri="{BB962C8B-B14F-4D97-AF65-F5344CB8AC3E}">
        <p14:creationId xmlns:p14="http://schemas.microsoft.com/office/powerpoint/2010/main" val="35559484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433467"/>
          </a:xfrm>
        </p:spPr>
        <p:txBody>
          <a:bodyPr>
            <a:normAutofit fontScale="92500" lnSpcReduction="20000"/>
          </a:bodyPr>
          <a:lstStyle/>
          <a:p>
            <a:r>
              <a:rPr lang="id-ID" b="1" dirty="0"/>
              <a:t>PONDASI PELAT BETON MEMANJANG</a:t>
            </a:r>
            <a:r>
              <a:rPr lang="id-ID" dirty="0"/>
              <a:t/>
            </a:r>
            <a:br>
              <a:rPr lang="id-ID" dirty="0"/>
            </a:br>
            <a:r>
              <a:rPr lang="id-ID" dirty="0"/>
              <a:t>Pondasi pasangan pelat beton memanjang banyak digunakan pada bangunan gedung satu lantai sederhana pada daerah dengan kondisi tanah relatif kurang baik, dengan daya dukung tanah kurang sekitar 0,5 kg/cm2 hingga 0,9 kg/cm2 serta dengan kondisi kembang-susut tanah yang kurang baik pula (terlalu besar kembang-susutnya). </a:t>
            </a:r>
            <a:endParaRPr lang="id-ID" dirty="0" smtClean="0"/>
          </a:p>
          <a:p>
            <a:r>
              <a:rPr lang="id-ID" dirty="0" smtClean="0"/>
              <a:t>Pondasi </a:t>
            </a:r>
            <a:r>
              <a:rPr lang="id-ID" dirty="0"/>
              <a:t>ini secara ilmu gaya, menyalurkan beban ke dalam tanah secara memanjang, sesuai dengan panjang pondasi. Beban yang diteruskan ke dalam tanah harus lebih kecil dari daya dukung tanah tersebut.</a:t>
            </a:r>
          </a:p>
          <a:p>
            <a:endParaRPr lang="id-ID" dirty="0"/>
          </a:p>
        </p:txBody>
      </p:sp>
    </p:spTree>
    <p:extLst>
      <p:ext uri="{BB962C8B-B14F-4D97-AF65-F5344CB8AC3E}">
        <p14:creationId xmlns:p14="http://schemas.microsoft.com/office/powerpoint/2010/main" val="15344802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2800" b="1" dirty="0"/>
              <a:t>PONDASI PELAT KAKI BAHAN BETON BERTULANG</a:t>
            </a:r>
            <a:endParaRPr lang="id-ID" sz="2800" dirty="0"/>
          </a:p>
        </p:txBody>
      </p:sp>
      <p:sp>
        <p:nvSpPr>
          <p:cNvPr id="3" name="Content Placeholder 2"/>
          <p:cNvSpPr>
            <a:spLocks noGrp="1"/>
          </p:cNvSpPr>
          <p:nvPr>
            <p:ph idx="1"/>
          </p:nvPr>
        </p:nvSpPr>
        <p:spPr>
          <a:xfrm>
            <a:off x="457200" y="1196752"/>
            <a:ext cx="8229600" cy="4929411"/>
          </a:xfrm>
        </p:spPr>
        <p:txBody>
          <a:bodyPr>
            <a:normAutofit fontScale="92500" lnSpcReduction="10000"/>
          </a:bodyPr>
          <a:lstStyle/>
          <a:p>
            <a:r>
              <a:rPr lang="id-ID" dirty="0"/>
              <a:t/>
            </a:r>
            <a:br>
              <a:rPr lang="id-ID" dirty="0"/>
            </a:br>
            <a:r>
              <a:rPr lang="id-ID" dirty="0"/>
              <a:t>Adalah pondasi setempat atau titik yang dibuat dari bahan beton bertulang. Pondasi ini umumnya dipasang pada bangunan bertingkat sederhana. Jadi untuk bangunan tidak bertingkat sederhana, pondasi ini cukup mahal, sehingga kurang sesuai. </a:t>
            </a:r>
            <a:endParaRPr lang="id-ID" dirty="0" smtClean="0"/>
          </a:p>
          <a:p>
            <a:r>
              <a:rPr lang="id-ID" dirty="0" smtClean="0"/>
              <a:t>Pondasi </a:t>
            </a:r>
            <a:r>
              <a:rPr lang="id-ID" dirty="0"/>
              <a:t>jenis ini, pada umumnya dipasang di daerah yang mempunyai kondisi tanah cukup baik, dengan daya dukung tanah lebih dari 1 kg/cm2.</a:t>
            </a:r>
          </a:p>
          <a:p>
            <a:endParaRPr lang="id-ID" dirty="0"/>
          </a:p>
        </p:txBody>
      </p:sp>
    </p:spTree>
    <p:extLst>
      <p:ext uri="{BB962C8B-B14F-4D97-AF65-F5344CB8AC3E}">
        <p14:creationId xmlns:p14="http://schemas.microsoft.com/office/powerpoint/2010/main" val="32834566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433467"/>
          </a:xfrm>
        </p:spPr>
        <p:txBody>
          <a:bodyPr>
            <a:normAutofit fontScale="92500"/>
          </a:bodyPr>
          <a:lstStyle/>
          <a:p>
            <a:r>
              <a:rPr lang="id-ID" dirty="0"/>
              <a:t>PONDASI SUMURAN </a:t>
            </a:r>
            <a:endParaRPr lang="id-ID" dirty="0" smtClean="0"/>
          </a:p>
          <a:p>
            <a:r>
              <a:rPr lang="id-ID" dirty="0" smtClean="0"/>
              <a:t>Pondasi </a:t>
            </a:r>
            <a:r>
              <a:rPr lang="id-ID" dirty="0"/>
              <a:t>sumuran merupakan jenis pondasi setempat atau titik dengan menggunakan sumuran sebagai bahan utamanya. </a:t>
            </a:r>
            <a:endParaRPr lang="id-ID" dirty="0" smtClean="0"/>
          </a:p>
          <a:p>
            <a:r>
              <a:rPr lang="id-ID" dirty="0" smtClean="0"/>
              <a:t>Di </a:t>
            </a:r>
            <a:r>
              <a:rPr lang="id-ID" dirty="0"/>
              <a:t>dalam sumuran yang terbuat dari bahan beton bertulang tersebut diisikan batu kali dan pasir, sehingga terjadi kepadatan yang diinginkan. </a:t>
            </a:r>
            <a:endParaRPr lang="id-ID" dirty="0" smtClean="0"/>
          </a:p>
          <a:p>
            <a:r>
              <a:rPr lang="id-ID" dirty="0" smtClean="0"/>
              <a:t>Pondasi </a:t>
            </a:r>
            <a:r>
              <a:rPr lang="id-ID" dirty="0"/>
              <a:t>ini sangat cocok dipasang di daerah yang mempunyai daya dukung tanah kurang baik, tetapi pada kedalaman tertentu, misalnya 3 meter kondisi tanah mulai membaik</a:t>
            </a:r>
          </a:p>
        </p:txBody>
      </p:sp>
    </p:spTree>
    <p:extLst>
      <p:ext uri="{BB962C8B-B14F-4D97-AF65-F5344CB8AC3E}">
        <p14:creationId xmlns:p14="http://schemas.microsoft.com/office/powerpoint/2010/main" val="35861625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361459"/>
          </a:xfrm>
        </p:spPr>
        <p:txBody>
          <a:bodyPr>
            <a:normAutofit fontScale="92500"/>
          </a:bodyPr>
          <a:lstStyle/>
          <a:p>
            <a:r>
              <a:rPr lang="id-ID" b="1" dirty="0"/>
              <a:t>JENIS PONDASI TIANG PANCANG</a:t>
            </a:r>
            <a:r>
              <a:rPr lang="id-ID" dirty="0"/>
              <a:t/>
            </a:r>
            <a:br>
              <a:rPr lang="id-ID" dirty="0"/>
            </a:br>
            <a:r>
              <a:rPr lang="id-ID" dirty="0"/>
              <a:t>Pondasi tiang pancang pada umumnya hanya digunakan pada daerah yang mempunyai kondisi tanah kurang baik pada permukaan tertentu. </a:t>
            </a:r>
            <a:endParaRPr lang="id-ID" dirty="0" smtClean="0"/>
          </a:p>
          <a:p>
            <a:r>
              <a:rPr lang="id-ID" dirty="0" smtClean="0"/>
              <a:t>Dalam </a:t>
            </a:r>
            <a:r>
              <a:rPr lang="id-ID" dirty="0"/>
              <a:t>hal ini kedalaman tanah baik dapat dicapai dengan menggunakan tiang pancang. </a:t>
            </a:r>
            <a:endParaRPr lang="id-ID" dirty="0" smtClean="0"/>
          </a:p>
          <a:p>
            <a:r>
              <a:rPr lang="id-ID" dirty="0" smtClean="0"/>
              <a:t>JENIS </a:t>
            </a:r>
            <a:r>
              <a:rPr lang="id-ID" dirty="0"/>
              <a:t>PONDASI TIANG PANCANG </a:t>
            </a:r>
            <a:endParaRPr lang="id-ID" dirty="0" smtClean="0"/>
          </a:p>
          <a:p>
            <a:r>
              <a:rPr lang="id-ID" dirty="0" smtClean="0"/>
              <a:t>Tiang </a:t>
            </a:r>
            <a:r>
              <a:rPr lang="id-ID" dirty="0"/>
              <a:t>pancang kayu. </a:t>
            </a:r>
            <a:endParaRPr lang="id-ID" dirty="0" smtClean="0"/>
          </a:p>
          <a:p>
            <a:r>
              <a:rPr lang="id-ID" dirty="0" smtClean="0"/>
              <a:t>Tiang </a:t>
            </a:r>
            <a:r>
              <a:rPr lang="id-ID" dirty="0"/>
              <a:t>pancang beton. </a:t>
            </a:r>
            <a:endParaRPr lang="id-ID" dirty="0" smtClean="0"/>
          </a:p>
          <a:p>
            <a:r>
              <a:rPr lang="id-ID" dirty="0" smtClean="0"/>
              <a:t>Tiang </a:t>
            </a:r>
            <a:r>
              <a:rPr lang="id-ID" dirty="0"/>
              <a:t>pancang baja.</a:t>
            </a:r>
          </a:p>
          <a:p>
            <a:endParaRPr lang="id-ID" dirty="0"/>
          </a:p>
        </p:txBody>
      </p:sp>
    </p:spTree>
    <p:extLst>
      <p:ext uri="{BB962C8B-B14F-4D97-AF65-F5344CB8AC3E}">
        <p14:creationId xmlns:p14="http://schemas.microsoft.com/office/powerpoint/2010/main" val="23962689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505475"/>
          </a:xfrm>
        </p:spPr>
        <p:txBody>
          <a:bodyPr>
            <a:normAutofit lnSpcReduction="10000"/>
          </a:bodyPr>
          <a:lstStyle/>
          <a:p>
            <a:r>
              <a:rPr lang="id-ID" b="1" dirty="0"/>
              <a:t>PONDASI RAKIT BETON BERTULANG</a:t>
            </a:r>
            <a:r>
              <a:rPr lang="id-ID" dirty="0"/>
              <a:t/>
            </a:r>
            <a:br>
              <a:rPr lang="id-ID" dirty="0"/>
            </a:br>
            <a:r>
              <a:rPr lang="id-ID" dirty="0"/>
              <a:t>Pondasi ini hanya dibuat di daerah dengan kondisi tanah sangat buruk, dimana seluas lantai bangunan dibuat dari bahan beton bertulang sekaligus merangkap sebagai pondasi. </a:t>
            </a:r>
            <a:endParaRPr lang="id-ID" dirty="0" smtClean="0"/>
          </a:p>
          <a:p>
            <a:r>
              <a:rPr lang="id-ID" dirty="0" smtClean="0"/>
              <a:t>Dalam </a:t>
            </a:r>
            <a:r>
              <a:rPr lang="id-ID" dirty="0"/>
              <a:t>kondisi ini, seluruh bangunan apabila mengalami penurunan akan selalu bersama-sama. Pondasi ini sangat mahal, akan tetapi bila keadaan tanah memaksa, pondasi ini harus dipasang</a:t>
            </a:r>
          </a:p>
        </p:txBody>
      </p:sp>
    </p:spTree>
    <p:extLst>
      <p:ext uri="{BB962C8B-B14F-4D97-AF65-F5344CB8AC3E}">
        <p14:creationId xmlns:p14="http://schemas.microsoft.com/office/powerpoint/2010/main" val="15997112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PONDASI CAKAR AYAM</a:t>
            </a:r>
          </a:p>
        </p:txBody>
      </p:sp>
      <p:sp>
        <p:nvSpPr>
          <p:cNvPr id="3" name="Content Placeholder 2"/>
          <p:cNvSpPr>
            <a:spLocks noGrp="1"/>
          </p:cNvSpPr>
          <p:nvPr>
            <p:ph idx="1"/>
          </p:nvPr>
        </p:nvSpPr>
        <p:spPr/>
        <p:txBody>
          <a:bodyPr>
            <a:normAutofit fontScale="70000" lnSpcReduction="20000"/>
          </a:bodyPr>
          <a:lstStyle/>
          <a:p>
            <a:r>
              <a:rPr lang="id-ID" dirty="0"/>
              <a:t>PONDASI CAKAR AYAM Adalah jenis pondasi yang secara khusus digunakan pada daerah dengan kondisi tanah kurang baik, misalnya di daerah bekas rawa. </a:t>
            </a:r>
            <a:endParaRPr lang="id-ID" dirty="0" smtClean="0"/>
          </a:p>
          <a:p>
            <a:endParaRPr lang="id-ID" dirty="0" smtClean="0"/>
          </a:p>
          <a:p>
            <a:r>
              <a:rPr lang="id-ID" dirty="0" smtClean="0"/>
              <a:t>Pondasi </a:t>
            </a:r>
            <a:r>
              <a:rPr lang="id-ID" dirty="0"/>
              <a:t>ini khusus digunakan untuk lantai saja, misalnya landasan pacu pesawat terbang atau jalan raya. Sebagai contoh, pondasi ini digunakan di Bandara Sukarno-Hatta, Cengkareng, Jakarta. </a:t>
            </a:r>
            <a:endParaRPr lang="id-ID" dirty="0" smtClean="0"/>
          </a:p>
          <a:p>
            <a:endParaRPr lang="id-ID" dirty="0" smtClean="0"/>
          </a:p>
          <a:p>
            <a:r>
              <a:rPr lang="id-ID" dirty="0" smtClean="0"/>
              <a:t>Pondasi </a:t>
            </a:r>
            <a:r>
              <a:rPr lang="id-ID" dirty="0"/>
              <a:t>ini ditemukan oleh Prof.Dr.Ir. Soediyatmo, seorang sarjana sekaligus ahli di bidang konstruksi. Pondasi ini pada prinsipnya adalah gabungan dari pelat beton bertulang dengan sumuran. </a:t>
            </a:r>
            <a:endParaRPr lang="id-ID" dirty="0" smtClean="0"/>
          </a:p>
          <a:p>
            <a:endParaRPr lang="id-ID" dirty="0" smtClean="0"/>
          </a:p>
          <a:p>
            <a:r>
              <a:rPr lang="id-ID" dirty="0" smtClean="0"/>
              <a:t>Perlu </a:t>
            </a:r>
            <a:r>
              <a:rPr lang="id-ID" dirty="0"/>
              <a:t>dicatat bahwa penggunaan pondasi ini khusus pada jalan raya, landasan pacu, tempat parkir, serta lantai fasilitas umum lainnya, bukan pada bangunan gedung</a:t>
            </a:r>
          </a:p>
          <a:p>
            <a:endParaRPr lang="id-ID" dirty="0"/>
          </a:p>
        </p:txBody>
      </p:sp>
    </p:spTree>
    <p:extLst>
      <p:ext uri="{BB962C8B-B14F-4D97-AF65-F5344CB8AC3E}">
        <p14:creationId xmlns:p14="http://schemas.microsoft.com/office/powerpoint/2010/main" val="19921071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332656"/>
            <a:ext cx="8147248" cy="6192688"/>
          </a:xfrm>
        </p:spPr>
        <p:txBody>
          <a:bodyPr>
            <a:normAutofit fontScale="25000" lnSpcReduction="20000"/>
          </a:bodyPr>
          <a:lstStyle/>
          <a:p>
            <a:pPr marL="0" indent="0">
              <a:buNone/>
            </a:pPr>
            <a:r>
              <a:rPr lang="id-ID" sz="9600" dirty="0">
                <a:solidFill>
                  <a:srgbClr val="00B050"/>
                </a:solidFill>
              </a:rPr>
              <a:t>Pondasi dapat digolongkan menjadi tiga jenis</a:t>
            </a:r>
            <a:r>
              <a:rPr lang="id-ID" sz="9600" dirty="0" smtClean="0">
                <a:solidFill>
                  <a:srgbClr val="00B050"/>
                </a:solidFill>
              </a:rPr>
              <a:t>:</a:t>
            </a:r>
          </a:p>
          <a:p>
            <a:pPr marL="0" indent="0">
              <a:buNone/>
            </a:pPr>
            <a:endParaRPr lang="id-ID" sz="3600" dirty="0" smtClean="0">
              <a:solidFill>
                <a:srgbClr val="00B050"/>
              </a:solidFill>
            </a:endParaRPr>
          </a:p>
          <a:p>
            <a:pPr marL="442913" indent="-442913">
              <a:buNone/>
            </a:pPr>
            <a:r>
              <a:rPr lang="id-ID" sz="8000" dirty="0" smtClean="0"/>
              <a:t>1). Pondasi </a:t>
            </a:r>
            <a:r>
              <a:rPr lang="id-ID" sz="8000" dirty="0"/>
              <a:t>Dangkal (eng: Shallow Foundation, de: Flach- und Flächengründungen), di dalamnya terdiri dari:</a:t>
            </a:r>
            <a:br>
              <a:rPr lang="id-ID" sz="8000" dirty="0"/>
            </a:br>
            <a:r>
              <a:rPr lang="id-ID" sz="8000" dirty="0"/>
              <a:t>- Pondasi Setempat (eng: Single Footing, de: Einzelfundament)</a:t>
            </a:r>
            <a:br>
              <a:rPr lang="id-ID" sz="8000" dirty="0"/>
            </a:br>
            <a:r>
              <a:rPr lang="id-ID" sz="8000" dirty="0"/>
              <a:t>- Pondasi Menerus (eng: Continuous Footing, de: Streifenfundament)</a:t>
            </a:r>
            <a:br>
              <a:rPr lang="id-ID" sz="8000" dirty="0"/>
            </a:br>
            <a:r>
              <a:rPr lang="id-ID" sz="8000" dirty="0"/>
              <a:t>- Pondasi Pelat (eng: Plate Foundation, de:Plattenfundament)</a:t>
            </a:r>
            <a:br>
              <a:rPr lang="id-ID" sz="8000" dirty="0"/>
            </a:br>
            <a:r>
              <a:rPr lang="id-ID" sz="8000" dirty="0"/>
              <a:t>Disebut Pondasi dangkal karena kedalaman masuknya ke tanah relatif dangkal, hanya beberapa meter masuknya ke dalam tanah. Salah satu tipe yang sering digunakan ialah pondasi menerus yang biasa pada rumah-rumah,dibuat dari beton atau pasangan batu,meneruskan beban dari dinding dan kolom bangunan ke tanah keras</a:t>
            </a:r>
            <a:r>
              <a:rPr lang="id-ID" sz="8000" dirty="0" smtClean="0"/>
              <a:t>.</a:t>
            </a:r>
          </a:p>
          <a:p>
            <a:pPr marL="442913" indent="-442913">
              <a:buNone/>
            </a:pPr>
            <a:endParaRPr lang="id-ID" sz="8000" dirty="0" smtClean="0"/>
          </a:p>
          <a:p>
            <a:pPr marL="514350" indent="-514350">
              <a:buNone/>
            </a:pPr>
            <a:r>
              <a:rPr lang="id-ID" sz="8000" dirty="0" smtClean="0"/>
              <a:t>2) Pondasi </a:t>
            </a:r>
            <a:r>
              <a:rPr lang="id-ID" sz="8000" dirty="0"/>
              <a:t>KADAL (eng: Deep Foundation, de: Tiefgründungen). Digunakan untuk menyalurkan beban bangunan melewati lapisan tanah yang lemah di bagian atas ke lapisan bawah yang lebih keras. Contohnya antara lain Tiang Pancang, Tiang Bor, kaison, dan semacamnya. Penyebutannya dapat berbeda-beda tergantung disiplin ilmu atau pasarannya.contohnya: Pondasi Tiang Pancang (eng: Pile Foundation, de: Pfahlgründungen</a:t>
            </a:r>
            <a:r>
              <a:rPr lang="id-ID" sz="8000" dirty="0" smtClean="0"/>
              <a:t>)</a:t>
            </a:r>
          </a:p>
          <a:p>
            <a:pPr marL="514350" indent="-160338">
              <a:buFont typeface="+mj-lt"/>
              <a:buAutoNum type="arabicParenR"/>
            </a:pPr>
            <a:endParaRPr lang="id-ID" sz="8000" dirty="0" smtClean="0"/>
          </a:p>
          <a:p>
            <a:pPr marL="265113" indent="-265113">
              <a:buNone/>
            </a:pPr>
            <a:r>
              <a:rPr lang="id-ID" sz="8000" dirty="0" smtClean="0"/>
              <a:t>3) Kombinasi </a:t>
            </a:r>
            <a:r>
              <a:rPr lang="id-ID" sz="8000" dirty="0"/>
              <a:t>Pondasi Pelat dan Tiang Pancang (eng: Combination of Plate-Pile Foundation, de: Kombinierte Platten-Pfahlgründungen-KPP)</a:t>
            </a:r>
            <a:br>
              <a:rPr lang="id-ID" sz="8000" dirty="0"/>
            </a:br>
            <a:endParaRPr lang="id-ID" sz="8000" dirty="0"/>
          </a:p>
        </p:txBody>
      </p:sp>
    </p:spTree>
    <p:extLst>
      <p:ext uri="{BB962C8B-B14F-4D97-AF65-F5344CB8AC3E}">
        <p14:creationId xmlns:p14="http://schemas.microsoft.com/office/powerpoint/2010/main" val="914656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player.slideplayer.info/69/12024951/slides/slide_5.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7390681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player.slideplayer.info/69/12024951/slides/slide_6.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26148842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dirty="0"/>
          </a:p>
        </p:txBody>
      </p:sp>
      <p:pic>
        <p:nvPicPr>
          <p:cNvPr id="4" name="Picture 3" descr="https://player.slideplayer.info/69/12024951/slides/slide_7.jpg"/>
          <p:cNvPicPr/>
          <p:nvPr/>
        </p:nvPicPr>
        <p:blipFill rotWithShape="1">
          <a:blip r:embed="rId2">
            <a:extLst>
              <a:ext uri="{28A0092B-C50C-407E-A947-70E740481C1C}">
                <a14:useLocalDpi xmlns:a14="http://schemas.microsoft.com/office/drawing/2010/main" val="0"/>
              </a:ext>
            </a:extLst>
          </a:blip>
          <a:srcRect r="7917" b="20671"/>
          <a:stretch/>
        </p:blipFill>
        <p:spPr bwMode="auto">
          <a:xfrm>
            <a:off x="0" y="25276"/>
            <a:ext cx="9144000" cy="6832724"/>
          </a:xfrm>
          <a:prstGeom prst="rect">
            <a:avLst/>
          </a:prstGeom>
          <a:noFill/>
          <a:ln>
            <a:noFill/>
          </a:ln>
        </p:spPr>
      </p:pic>
    </p:spTree>
    <p:extLst>
      <p:ext uri="{BB962C8B-B14F-4D97-AF65-F5344CB8AC3E}">
        <p14:creationId xmlns:p14="http://schemas.microsoft.com/office/powerpoint/2010/main" val="7076460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player.slideplayer.info/69/12024951/slides/slide_8.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41451278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player.slideplayer.info/69/12024951/slides/slide_9.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36612050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player.slideplayer.info/69/12024951/slides/slide_10.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8" y="-33403"/>
            <a:ext cx="9144897" cy="6858000"/>
          </a:xfrm>
          <a:prstGeom prst="rect">
            <a:avLst/>
          </a:prstGeom>
          <a:noFill/>
          <a:ln>
            <a:noFill/>
          </a:ln>
        </p:spPr>
      </p:pic>
    </p:spTree>
    <p:extLst>
      <p:ext uri="{BB962C8B-B14F-4D97-AF65-F5344CB8AC3E}">
        <p14:creationId xmlns:p14="http://schemas.microsoft.com/office/powerpoint/2010/main" val="18364867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player.slideplayer.info/69/12024951/slides/slide_11.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29017638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player.slideplayer.info/69/12024951/slides/slide_12.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21703231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player.slideplayer.info/69/12024951/slides/slide_13.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38491655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4" name="Picture 3" descr="https://player.slideplayer.info/69/12024951/slides/slide_14.jpg"/>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p:spPr>
      </p:pic>
    </p:spTree>
    <p:extLst>
      <p:ext uri="{BB962C8B-B14F-4D97-AF65-F5344CB8AC3E}">
        <p14:creationId xmlns:p14="http://schemas.microsoft.com/office/powerpoint/2010/main" val="35472684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player.slideplayer.info/69/12024951/slides/slide_15.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37570075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player.slideplayer.info/69/12024951/slides/slide_16.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741368"/>
          </a:xfrm>
          <a:prstGeom prst="rect">
            <a:avLst/>
          </a:prstGeom>
          <a:noFill/>
          <a:ln>
            <a:noFill/>
          </a:ln>
        </p:spPr>
      </p:pic>
    </p:spTree>
    <p:extLst>
      <p:ext uri="{BB962C8B-B14F-4D97-AF65-F5344CB8AC3E}">
        <p14:creationId xmlns:p14="http://schemas.microsoft.com/office/powerpoint/2010/main" val="23295461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player.slideplayer.info/69/12024951/slides/slide_17.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5149951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player.slideplayer.info/69/12024951/slides/slide_18.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8520" y="-171400"/>
            <a:ext cx="9468544" cy="7029400"/>
          </a:xfrm>
          <a:prstGeom prst="rect">
            <a:avLst/>
          </a:prstGeom>
          <a:noFill/>
          <a:ln>
            <a:noFill/>
          </a:ln>
        </p:spPr>
      </p:pic>
    </p:spTree>
    <p:extLst>
      <p:ext uri="{BB962C8B-B14F-4D97-AF65-F5344CB8AC3E}">
        <p14:creationId xmlns:p14="http://schemas.microsoft.com/office/powerpoint/2010/main" val="11022483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player.slideplayer.info/69/12024951/slides/slide_19.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8520" y="0"/>
            <a:ext cx="9252520" cy="6858000"/>
          </a:xfrm>
          <a:prstGeom prst="rect">
            <a:avLst/>
          </a:prstGeom>
          <a:noFill/>
          <a:ln>
            <a:noFill/>
          </a:ln>
        </p:spPr>
      </p:pic>
    </p:spTree>
    <p:extLst>
      <p:ext uri="{BB962C8B-B14F-4D97-AF65-F5344CB8AC3E}">
        <p14:creationId xmlns:p14="http://schemas.microsoft.com/office/powerpoint/2010/main" val="1957394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player.slideplayer.info/69/12024951/slides/slide_20.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029400"/>
          </a:xfrm>
          <a:prstGeom prst="rect">
            <a:avLst/>
          </a:prstGeom>
          <a:noFill/>
          <a:ln>
            <a:noFill/>
          </a:ln>
        </p:spPr>
      </p:pic>
    </p:spTree>
    <p:extLst>
      <p:ext uri="{BB962C8B-B14F-4D97-AF65-F5344CB8AC3E}">
        <p14:creationId xmlns:p14="http://schemas.microsoft.com/office/powerpoint/2010/main" val="19142636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player.slideplayer.info/69/12024951/slides/slide_21.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24714"/>
            <a:ext cx="9144000" cy="6833286"/>
          </a:xfrm>
          <a:prstGeom prst="rect">
            <a:avLst/>
          </a:prstGeom>
          <a:noFill/>
          <a:ln>
            <a:noFill/>
          </a:ln>
        </p:spPr>
      </p:pic>
    </p:spTree>
    <p:extLst>
      <p:ext uri="{BB962C8B-B14F-4D97-AF65-F5344CB8AC3E}">
        <p14:creationId xmlns:p14="http://schemas.microsoft.com/office/powerpoint/2010/main" val="2587104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player.slideplayer.info/69/12024951/slides/slide_22.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7872487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player.slideplayer.info/69/12024951/slides/slide_24.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24875192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dirty="0"/>
          </a:p>
        </p:txBody>
      </p:sp>
      <p:pic>
        <p:nvPicPr>
          <p:cNvPr id="5" name="Content Placeholder 4" descr="https://player.slideplayer.info/69/12024951/slides/slide_25.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34717714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player.slideplayer.info/69/12024951/slides/slide_23.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28511110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player.slideplayer.info/69/12024951/slides/slide_26.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34107017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https://player.slideplayer.info/69/12024951/slides/slide_27.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99392"/>
            <a:ext cx="9144000" cy="6957392"/>
          </a:xfrm>
          <a:prstGeom prst="rect">
            <a:avLst/>
          </a:prstGeom>
          <a:noFill/>
          <a:ln>
            <a:noFill/>
          </a:ln>
        </p:spPr>
      </p:pic>
    </p:spTree>
    <p:extLst>
      <p:ext uri="{BB962C8B-B14F-4D97-AF65-F5344CB8AC3E}">
        <p14:creationId xmlns:p14="http://schemas.microsoft.com/office/powerpoint/2010/main" val="29325876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1"/>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p:spPr>
      </p:pic>
    </p:spTree>
    <p:extLst>
      <p:ext uri="{BB962C8B-B14F-4D97-AF65-F5344CB8AC3E}">
        <p14:creationId xmlns:p14="http://schemas.microsoft.com/office/powerpoint/2010/main" val="11366490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2"/>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35142255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p:spPr>
      </p:pic>
    </p:spTree>
    <p:extLst>
      <p:ext uri="{BB962C8B-B14F-4D97-AF65-F5344CB8AC3E}">
        <p14:creationId xmlns:p14="http://schemas.microsoft.com/office/powerpoint/2010/main" val="9308716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4" name="Picture 3" descr="Daya Dukung Tanah Pondasi Dangkal slide 4"/>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p:spPr>
      </p:pic>
    </p:spTree>
    <p:extLst>
      <p:ext uri="{BB962C8B-B14F-4D97-AF65-F5344CB8AC3E}">
        <p14:creationId xmlns:p14="http://schemas.microsoft.com/office/powerpoint/2010/main" val="39315981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5"/>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p:spPr>
      </p:pic>
    </p:spTree>
    <p:extLst>
      <p:ext uri="{BB962C8B-B14F-4D97-AF65-F5344CB8AC3E}">
        <p14:creationId xmlns:p14="http://schemas.microsoft.com/office/powerpoint/2010/main" val="12493971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6"/>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35195667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7"/>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741368"/>
          </a:xfrm>
          <a:prstGeom prst="rect">
            <a:avLst/>
          </a:prstGeom>
          <a:noFill/>
          <a:ln>
            <a:noFill/>
          </a:ln>
        </p:spPr>
      </p:pic>
    </p:spTree>
    <p:extLst>
      <p:ext uri="{BB962C8B-B14F-4D97-AF65-F5344CB8AC3E}">
        <p14:creationId xmlns:p14="http://schemas.microsoft.com/office/powerpoint/2010/main" val="26654691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8"/>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22140378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9"/>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ln>
            <a:noFill/>
          </a:ln>
        </p:spPr>
      </p:pic>
    </p:spTree>
    <p:extLst>
      <p:ext uri="{BB962C8B-B14F-4D97-AF65-F5344CB8AC3E}">
        <p14:creationId xmlns:p14="http://schemas.microsoft.com/office/powerpoint/2010/main" val="40907695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10"/>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29330251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11"/>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8520" y="0"/>
            <a:ext cx="9252519" cy="6858000"/>
          </a:xfrm>
          <a:prstGeom prst="rect">
            <a:avLst/>
          </a:prstGeom>
          <a:noFill/>
          <a:ln>
            <a:noFill/>
          </a:ln>
        </p:spPr>
      </p:pic>
    </p:spTree>
    <p:extLst>
      <p:ext uri="{BB962C8B-B14F-4D97-AF65-F5344CB8AC3E}">
        <p14:creationId xmlns:p14="http://schemas.microsoft.com/office/powerpoint/2010/main" val="30578404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12"/>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ln>
            <a:noFill/>
          </a:ln>
        </p:spPr>
      </p:pic>
    </p:spTree>
    <p:extLst>
      <p:ext uri="{BB962C8B-B14F-4D97-AF65-F5344CB8AC3E}">
        <p14:creationId xmlns:p14="http://schemas.microsoft.com/office/powerpoint/2010/main" val="37566925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1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 y="0"/>
            <a:ext cx="9324528" cy="6858000"/>
          </a:xfrm>
          <a:prstGeom prst="rect">
            <a:avLst/>
          </a:prstGeom>
          <a:noFill/>
          <a:ln>
            <a:noFill/>
          </a:ln>
        </p:spPr>
      </p:pic>
    </p:spTree>
    <p:extLst>
      <p:ext uri="{BB962C8B-B14F-4D97-AF65-F5344CB8AC3E}">
        <p14:creationId xmlns:p14="http://schemas.microsoft.com/office/powerpoint/2010/main" val="15573741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14"/>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361342368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15"/>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014" y="0"/>
            <a:ext cx="9036496" cy="6858000"/>
          </a:xfrm>
          <a:prstGeom prst="rect">
            <a:avLst/>
          </a:prstGeom>
          <a:noFill/>
          <a:ln>
            <a:noFill/>
          </a:ln>
        </p:spPr>
      </p:pic>
    </p:spTree>
    <p:extLst>
      <p:ext uri="{BB962C8B-B14F-4D97-AF65-F5344CB8AC3E}">
        <p14:creationId xmlns:p14="http://schemas.microsoft.com/office/powerpoint/2010/main" val="37578312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16"/>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16632"/>
            <a:ext cx="9144000" cy="6741368"/>
          </a:xfrm>
          <a:prstGeom prst="rect">
            <a:avLst/>
          </a:prstGeom>
          <a:noFill/>
          <a:ln>
            <a:noFill/>
          </a:ln>
        </p:spPr>
      </p:pic>
    </p:spTree>
    <p:extLst>
      <p:ext uri="{BB962C8B-B14F-4D97-AF65-F5344CB8AC3E}">
        <p14:creationId xmlns:p14="http://schemas.microsoft.com/office/powerpoint/2010/main" val="36605733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17"/>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p:spPr>
      </p:pic>
    </p:spTree>
    <p:extLst>
      <p:ext uri="{BB962C8B-B14F-4D97-AF65-F5344CB8AC3E}">
        <p14:creationId xmlns:p14="http://schemas.microsoft.com/office/powerpoint/2010/main" val="14590056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18"/>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8520" y="0"/>
            <a:ext cx="9252520" cy="6858000"/>
          </a:xfrm>
          <a:prstGeom prst="rect">
            <a:avLst/>
          </a:prstGeom>
          <a:noFill/>
          <a:ln>
            <a:noFill/>
          </a:ln>
        </p:spPr>
      </p:pic>
    </p:spTree>
    <p:extLst>
      <p:ext uri="{BB962C8B-B14F-4D97-AF65-F5344CB8AC3E}">
        <p14:creationId xmlns:p14="http://schemas.microsoft.com/office/powerpoint/2010/main" val="5306672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19"/>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7180043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20"/>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6005542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aya Dukung Tanah Pondasi Dangkal slide 21"/>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28543607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22"/>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p:spPr>
      </p:pic>
    </p:spTree>
    <p:extLst>
      <p:ext uri="{BB962C8B-B14F-4D97-AF65-F5344CB8AC3E}">
        <p14:creationId xmlns:p14="http://schemas.microsoft.com/office/powerpoint/2010/main" val="147016617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2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p:spPr>
      </p:pic>
    </p:spTree>
    <p:extLst>
      <p:ext uri="{BB962C8B-B14F-4D97-AF65-F5344CB8AC3E}">
        <p14:creationId xmlns:p14="http://schemas.microsoft.com/office/powerpoint/2010/main" val="625841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24"/>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p:spPr>
      </p:pic>
    </p:spTree>
    <p:extLst>
      <p:ext uri="{BB962C8B-B14F-4D97-AF65-F5344CB8AC3E}">
        <p14:creationId xmlns:p14="http://schemas.microsoft.com/office/powerpoint/2010/main" val="13833018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25"/>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ln>
            <a:noFill/>
          </a:ln>
        </p:spPr>
      </p:pic>
    </p:spTree>
    <p:extLst>
      <p:ext uri="{BB962C8B-B14F-4D97-AF65-F5344CB8AC3E}">
        <p14:creationId xmlns:p14="http://schemas.microsoft.com/office/powerpoint/2010/main" val="285659791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26"/>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p:spPr>
      </p:pic>
    </p:spTree>
    <p:extLst>
      <p:ext uri="{BB962C8B-B14F-4D97-AF65-F5344CB8AC3E}">
        <p14:creationId xmlns:p14="http://schemas.microsoft.com/office/powerpoint/2010/main" val="333954183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27"/>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9603151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28"/>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ln>
            <a:noFill/>
          </a:ln>
        </p:spPr>
      </p:pic>
    </p:spTree>
    <p:extLst>
      <p:ext uri="{BB962C8B-B14F-4D97-AF65-F5344CB8AC3E}">
        <p14:creationId xmlns:p14="http://schemas.microsoft.com/office/powerpoint/2010/main" val="319848434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29"/>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p:spPr>
      </p:pic>
    </p:spTree>
    <p:extLst>
      <p:ext uri="{BB962C8B-B14F-4D97-AF65-F5344CB8AC3E}">
        <p14:creationId xmlns:p14="http://schemas.microsoft.com/office/powerpoint/2010/main" val="427391952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30"/>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ln>
            <a:noFill/>
          </a:ln>
        </p:spPr>
      </p:pic>
    </p:spTree>
    <p:extLst>
      <p:ext uri="{BB962C8B-B14F-4D97-AF65-F5344CB8AC3E}">
        <p14:creationId xmlns:p14="http://schemas.microsoft.com/office/powerpoint/2010/main" val="33990738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32"/>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83009137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Daya Dukung Tanah Pondasi Dangkal slide 3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ln>
            <a:noFill/>
          </a:ln>
        </p:spPr>
      </p:pic>
    </p:spTree>
    <p:extLst>
      <p:ext uri="{BB962C8B-B14F-4D97-AF65-F5344CB8AC3E}">
        <p14:creationId xmlns:p14="http://schemas.microsoft.com/office/powerpoint/2010/main" val="982503598"/>
      </p:ext>
    </p:extLst>
  </p:cSld>
  <p:clrMapOvr>
    <a:masterClrMapping/>
  </p:clrMapOvr>
</p:sld>
</file>

<file path=ppt/theme/theme1.xml><?xml version="1.0" encoding="utf-8"?>
<a:theme xmlns:a="http://schemas.openxmlformats.org/drawingml/2006/main" name="Office Theme">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311</TotalTime>
  <Words>1830</Words>
  <Application>Microsoft Office PowerPoint</Application>
  <PresentationFormat>On-screen Show (4:3)</PresentationFormat>
  <Paragraphs>129</Paragraphs>
  <Slides>93</Slides>
  <Notes>0</Notes>
  <HiddenSlides>0</HiddenSlides>
  <MMClips>0</MMClips>
  <ScaleCrop>false</ScaleCrop>
  <HeadingPairs>
    <vt:vector size="4" baseType="variant">
      <vt:variant>
        <vt:lpstr>Theme</vt:lpstr>
      </vt:variant>
      <vt:variant>
        <vt:i4>1</vt:i4>
      </vt:variant>
      <vt:variant>
        <vt:lpstr>Slide Titles</vt:lpstr>
      </vt:variant>
      <vt:variant>
        <vt:i4>93</vt:i4>
      </vt:variant>
    </vt:vector>
  </HeadingPairs>
  <TitlesOfParts>
    <vt:vector size="94" baseType="lpstr">
      <vt:lpstr>Office Theme</vt:lpstr>
      <vt:lpstr>PowerPoint Presentation</vt:lpstr>
      <vt:lpstr>PowerPoint Presentation</vt:lpstr>
      <vt:lpstr>PowerPoint Presentation</vt:lpstr>
      <vt:lpstr> Batu Pondasi </vt:lpstr>
      <vt:lpstr>BATU BULAT </vt:lpstr>
      <vt:lpstr>PowerPoint Presentation</vt:lpstr>
      <vt:lpstr> BATU BELAH </vt:lpstr>
      <vt:lpstr> BATU BLONDOS </vt:lpstr>
      <vt:lpstr> BATU KARANG </vt:lpstr>
      <vt:lpstr> Penambangan Batu Pondasi (Quarry) </vt:lpstr>
      <vt:lpstr>PowerPoint Presentation</vt:lpstr>
      <vt:lpstr> RENCANA PONDASI  </vt:lpstr>
      <vt:lpstr> Pondasi Batu Bata  </vt:lpstr>
      <vt:lpstr>PowerPoint Presentation</vt:lpstr>
      <vt:lpstr> Kelebihan Pondasi Batu Bata               </vt:lpstr>
      <vt:lpstr>PowerPoint Presentation</vt:lpstr>
      <vt:lpstr> Kekurangan Pondasi Batu Bata </vt:lpstr>
      <vt:lpstr> Konstruksi Pondasi dan Tiang Utama Rumah Amfibi di Lahan Basah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MACAM PONDASI MENURUT BAHAN YANG DIGUNAKAN </vt:lpstr>
      <vt:lpstr>  MACAM PONDASI MENURUT BAHAN YANG DIGUNAKAN </vt:lpstr>
      <vt:lpstr>MACAM PONDASI MENURUT BAHAN YANG DIGUNAKAN</vt:lpstr>
      <vt:lpstr>Matriks Jenis Pondasi Fungsi, Perletakan, dan Bahan.</vt:lpstr>
      <vt:lpstr>PONDASI PASANGAN BATU KALI MEMANJANG</vt:lpstr>
      <vt:lpstr>PowerPoint Presentation</vt:lpstr>
      <vt:lpstr>PONDASI PELAT KAKI BAHAN BETON BERTULANG</vt:lpstr>
      <vt:lpstr>PowerPoint Presentation</vt:lpstr>
      <vt:lpstr>PowerPoint Presentation</vt:lpstr>
      <vt:lpstr>PowerPoint Presentation</vt:lpstr>
      <vt:lpstr>PONDASI CAKAR AYAM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Bram</dc:creator>
  <cp:lastModifiedBy>Asus</cp:lastModifiedBy>
  <cp:revision>27</cp:revision>
  <dcterms:created xsi:type="dcterms:W3CDTF">2018-11-30T03:44:21Z</dcterms:created>
  <dcterms:modified xsi:type="dcterms:W3CDTF">2026-10-19T18:33:03Z</dcterms:modified>
</cp:coreProperties>
</file>